
<file path=[Content_Types].xml><?xml version="1.0" encoding="utf-8"?>
<Types xmlns="http://schemas.openxmlformats.org/package/2006/content-types">
  <Default Extension="jpeg" ContentType="image/jpeg"/>
  <Default Extension="mov" ContentType="video/quicktime"/>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58" r:id="rId4"/>
    <p:sldId id="259" r:id="rId5"/>
    <p:sldId id="260" r:id="rId6"/>
    <p:sldId id="28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Avenir Next Regular"/>
        <a:ea typeface="Avenir Next Regular"/>
        <a:cs typeface="Avenir Next Regular"/>
        <a:sym typeface="Avenir Next Regular"/>
      </a:defRPr>
    </a:lvl1pPr>
    <a:lvl2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Avenir Next Regular"/>
        <a:ea typeface="Avenir Next Regular"/>
        <a:cs typeface="Avenir Next Regular"/>
        <a:sym typeface="Avenir Next Regular"/>
      </a:defRPr>
    </a:lvl2pPr>
    <a:lvl3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Avenir Next Regular"/>
        <a:ea typeface="Avenir Next Regular"/>
        <a:cs typeface="Avenir Next Regular"/>
        <a:sym typeface="Avenir Next Regular"/>
      </a:defRPr>
    </a:lvl3pPr>
    <a:lvl4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Avenir Next Regular"/>
        <a:ea typeface="Avenir Next Regular"/>
        <a:cs typeface="Avenir Next Regular"/>
        <a:sym typeface="Avenir Next Regular"/>
      </a:defRPr>
    </a:lvl4pPr>
    <a:lvl5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Avenir Next Regular"/>
        <a:ea typeface="Avenir Next Regular"/>
        <a:cs typeface="Avenir Next Regular"/>
        <a:sym typeface="Avenir Next Regular"/>
      </a:defRPr>
    </a:lvl5pPr>
    <a:lvl6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Avenir Next Regular"/>
        <a:ea typeface="Avenir Next Regular"/>
        <a:cs typeface="Avenir Next Regular"/>
        <a:sym typeface="Avenir Next Regular"/>
      </a:defRPr>
    </a:lvl6pPr>
    <a:lvl7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Avenir Next Regular"/>
        <a:ea typeface="Avenir Next Regular"/>
        <a:cs typeface="Avenir Next Regular"/>
        <a:sym typeface="Avenir Next Regular"/>
      </a:defRPr>
    </a:lvl7pPr>
    <a:lvl8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Avenir Next Regular"/>
        <a:ea typeface="Avenir Next Regular"/>
        <a:cs typeface="Avenir Next Regular"/>
        <a:sym typeface="Avenir Next Regular"/>
      </a:defRPr>
    </a:lvl8pPr>
    <a:lvl9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Avenir Next Regular"/>
        <a:ea typeface="Avenir Next Regular"/>
        <a:cs typeface="Avenir Next Regular"/>
        <a:sym typeface="Avenir Next Regular"/>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F4F4"/>
    <a:srgbClr val="EDED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Regular"/>
          <a:ea typeface="Avenir Next Regular"/>
          <a:cs typeface="Avenir Next Regular"/>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noFill/>
        </a:fill>
      </a:tcStyle>
    </a:firstCol>
    <a:la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
          <a:latin typeface="Avenir Next Regular"/>
          <a:ea typeface="Avenir Next Regular"/>
          <a:cs typeface="Avenir Next Regular"/>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Avenir Next Regular"/>
          <a:ea typeface="Avenir Next Regular"/>
          <a:cs typeface="Avenir Next Regular"/>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Avenir Next Regular"/>
          <a:ea typeface="Avenir Next Regular"/>
          <a:cs typeface="Avenir Next Regular"/>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ff" i="off">
        <a:font>
          <a:latin typeface="Avenir Next Medium"/>
          <a:ea typeface="Avenir Next Medium"/>
          <a:cs typeface="Avenir Next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Avenir Next Regular"/>
          <a:ea typeface="Avenir Next Regular"/>
          <a:cs typeface="Avenir Next Regular"/>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Avenir Next Medium"/>
          <a:ea typeface="Avenir Next Medium"/>
          <a:cs typeface="Avenir Next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Avenir Next Regular"/>
          <a:ea typeface="Avenir Next Regular"/>
          <a:cs typeface="Avenir Next Regular"/>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ff" i="off">
        <a:font>
          <a:latin typeface="Avenir Next Medium"/>
          <a:ea typeface="Avenir Next Medium"/>
          <a:cs typeface="Avenir Next Medium"/>
        </a:font>
        <a:srgbClr val="000000"/>
      </a:tcTxStyle>
      <a:tcStyle>
        <a:tcBdr>
          <a:left>
            <a:ln w="12700" cap="flat">
              <a:solidFill>
                <a:srgbClr val="E3E5E8"/>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Avenir Next Medium"/>
          <a:ea typeface="Avenir Next Medium"/>
          <a:cs typeface="Avenir Next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Avenir Next Regular"/>
          <a:ea typeface="Avenir Next Regular"/>
          <a:cs typeface="Avenir Next Regular"/>
        </a:font>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38100" cap="flat">
              <a:solidFill>
                <a:srgbClr val="FFFFFF"/>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Avenir Next Regular"/>
          <a:ea typeface="Avenir Next Regular"/>
          <a:cs typeface="Avenir Next Regular"/>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69696">
              <a:alpha val="5000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63"/>
    <p:restoredTop sz="94643"/>
  </p:normalViewPr>
  <p:slideViewPr>
    <p:cSldViewPr snapToGrid="0" snapToObjects="1">
      <p:cViewPr varScale="1">
        <p:scale>
          <a:sx n="59" d="100"/>
          <a:sy n="59" d="100"/>
        </p:scale>
        <p:origin x="224"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media/media1.mov>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r>
              <a:t>我们使用一些先进硬件技术来支撑我们的产品</a:t>
            </a:r>
          </a:p>
          <a:p>
            <a:r>
              <a:t>在SUSI Gene放在手机上时，NFC通过SUSI内置的NFC Tag自动识别他的ID，并通过BLE自动连接，同时通过线圈给SUSI无线充电。在实现必要功能的同时提供暂时离开手机倾诉自我并有孵蛋的良好寓意。</a:t>
            </a:r>
          </a:p>
          <a:p>
            <a:r>
              <a:t>我们使用RGBW灯珠营造内部的暖色调 氛围光并使用了环境光传感器做手势交互</a:t>
            </a:r>
          </a:p>
          <a:p>
            <a:r>
              <a:t>另外还有电容式触摸做抚摸检测、线性震动马达做反馈等</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2" name="Shape 582"/>
          <p:cNvSpPr>
            <a:spLocks noGrp="1" noRot="1" noChangeAspect="1"/>
          </p:cNvSpPr>
          <p:nvPr>
            <p:ph type="sldImg"/>
          </p:nvPr>
        </p:nvSpPr>
        <p:spPr>
          <a:prstGeom prst="rect">
            <a:avLst/>
          </a:prstGeom>
        </p:spPr>
        <p:txBody>
          <a:bodyPr/>
          <a:lstStyle/>
          <a:p>
            <a:endParaRPr/>
          </a:p>
        </p:txBody>
      </p:sp>
      <p:sp>
        <p:nvSpPr>
          <p:cNvPr id="583" name="Shape 583"/>
          <p:cNvSpPr>
            <a:spLocks noGrp="1"/>
          </p:cNvSpPr>
          <p:nvPr>
            <p:ph type="body" sz="quarter" idx="1"/>
          </p:nvPr>
        </p:nvSpPr>
        <p:spPr>
          <a:prstGeom prst="rect">
            <a:avLst/>
          </a:prstGeom>
        </p:spPr>
        <p:txBody>
          <a:bodyPr/>
          <a:lstStyle/>
          <a:p>
            <a:r>
              <a:t>我们选用的开发板支持TensorFlow Lite Micro，可以运行训练好的模型。通过我们的系统可以采集训练数据并导出数据集，训练平台我们这次使用的是Google Colab在线平台，在板上实现了简单的NLP处理。代码大约共5000行在Github上可以查看</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 name="Shape 588"/>
          <p:cNvSpPr>
            <a:spLocks noGrp="1" noRot="1" noChangeAspect="1"/>
          </p:cNvSpPr>
          <p:nvPr>
            <p:ph type="sldImg"/>
          </p:nvPr>
        </p:nvSpPr>
        <p:spPr>
          <a:prstGeom prst="rect">
            <a:avLst/>
          </a:prstGeom>
        </p:spPr>
        <p:txBody>
          <a:bodyPr/>
          <a:lstStyle/>
          <a:p>
            <a:endParaRPr/>
          </a:p>
        </p:txBody>
      </p:sp>
      <p:sp>
        <p:nvSpPr>
          <p:cNvPr id="589" name="Shape 589"/>
          <p:cNvSpPr>
            <a:spLocks noGrp="1"/>
          </p:cNvSpPr>
          <p:nvPr>
            <p:ph type="body" sz="quarter" idx="1"/>
          </p:nvPr>
        </p:nvSpPr>
        <p:spPr>
          <a:prstGeom prst="rect">
            <a:avLst/>
          </a:prstGeom>
        </p:spPr>
        <p:txBody>
          <a:bodyPr/>
          <a:lstStyle/>
          <a:p>
            <a:r>
              <a:t>我们参考开发板的开源PCB绘制双层板，添加RGBW LED、线性马达、锂电背板等，大大提高产品的集成度，且可以直接SMD生产。</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 name="Shape 596"/>
          <p:cNvSpPr>
            <a:spLocks noGrp="1" noRot="1" noChangeAspect="1"/>
          </p:cNvSpPr>
          <p:nvPr>
            <p:ph type="sldImg"/>
          </p:nvPr>
        </p:nvSpPr>
        <p:spPr>
          <a:xfrm>
            <a:off x="381000" y="685800"/>
            <a:ext cx="6096000" cy="3429000"/>
          </a:xfrm>
          <a:prstGeom prst="rect">
            <a:avLst/>
          </a:prstGeom>
        </p:spPr>
        <p:txBody>
          <a:bodyPr/>
          <a:lstStyle/>
          <a:p>
            <a:endParaRPr/>
          </a:p>
        </p:txBody>
      </p:sp>
      <p:sp>
        <p:nvSpPr>
          <p:cNvPr id="597" name="Shape 597"/>
          <p:cNvSpPr>
            <a:spLocks noGrp="1"/>
          </p:cNvSpPr>
          <p:nvPr>
            <p:ph type="body" sz="quarter" idx="1"/>
          </p:nvPr>
        </p:nvSpPr>
        <p:spPr>
          <a:prstGeom prst="rect">
            <a:avLst/>
          </a:prstGeom>
        </p:spPr>
        <p:txBody>
          <a:bodyPr/>
          <a:lstStyle/>
          <a:p>
            <a:r>
              <a:t>预计量产阶段整体造价完全可以控制在百元以下，按照目前市场价初步预估约78元左右</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8" name="Shape 608"/>
          <p:cNvSpPr>
            <a:spLocks noGrp="1" noRot="1" noChangeAspect="1"/>
          </p:cNvSpPr>
          <p:nvPr>
            <p:ph type="sldImg"/>
          </p:nvPr>
        </p:nvSpPr>
        <p:spPr>
          <a:prstGeom prst="rect">
            <a:avLst/>
          </a:prstGeom>
        </p:spPr>
        <p:txBody>
          <a:bodyPr/>
          <a:lstStyle/>
          <a:p>
            <a:endParaRPr/>
          </a:p>
        </p:txBody>
      </p:sp>
      <p:sp>
        <p:nvSpPr>
          <p:cNvPr id="609" name="Shape 609"/>
          <p:cNvSpPr>
            <a:spLocks noGrp="1"/>
          </p:cNvSpPr>
          <p:nvPr>
            <p:ph type="body" sz="quarter" idx="1"/>
          </p:nvPr>
        </p:nvSpPr>
        <p:spPr>
          <a:prstGeom prst="rect">
            <a:avLst/>
          </a:prstGeom>
        </p:spPr>
        <p:txBody>
          <a:bodyPr/>
          <a:lstStyle/>
          <a:p>
            <a:r>
              <a:t>非常尴尬，昨天晚上我们在酒店焊接改线，想把模块紧凑化，在焊上RGBLED模块之后通电就发现核心Arduino NANO BLE Sense板烧了，而且我们手边还没有备用的，所以今天就只能讲讲我们的方案，虽然这个方案我们已经验证是可行的，但是非常抱歉我们今天无法演示实机DEMO。</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
    <p:spTree>
      <p:nvGrpSpPr>
        <p:cNvPr id="1" name=""/>
        <p:cNvGrpSpPr/>
        <p:nvPr/>
      </p:nvGrpSpPr>
      <p:grpSpPr>
        <a:xfrm>
          <a:off x="0" y="0"/>
          <a:ext cx="0" cy="0"/>
          <a:chOff x="0" y="0"/>
          <a:chExt cx="0" cy="0"/>
        </a:xfrm>
      </p:grpSpPr>
      <p:sp>
        <p:nvSpPr>
          <p:cNvPr id="11" name="演示文稿标题"/>
          <p:cNvSpPr txBox="1">
            <a:spLocks noGrp="1"/>
          </p:cNvSpPr>
          <p:nvPr>
            <p:ph type="title" hasCustomPrompt="1"/>
          </p:nvPr>
        </p:nvSpPr>
        <p:spPr>
          <a:xfrm>
            <a:off x="1270000" y="3289300"/>
            <a:ext cx="21844000" cy="3879454"/>
          </a:xfrm>
          <a:prstGeom prst="rect">
            <a:avLst/>
          </a:prstGeom>
        </p:spPr>
        <p:txBody>
          <a:bodyPr/>
          <a:lstStyle>
            <a:lvl1pPr defTabSz="2438338">
              <a:lnSpc>
                <a:spcPct val="90000"/>
              </a:lnSpc>
              <a:defRPr sz="11600" spc="-348">
                <a:gradFill flip="none" rotWithShape="1">
                  <a:gsLst>
                    <a:gs pos="0">
                      <a:srgbClr val="00E8FF"/>
                    </a:gs>
                    <a:gs pos="100000">
                      <a:srgbClr val="FF00F7"/>
                    </a:gs>
                  </a:gsLst>
                  <a:lin ang="3967761" scaled="0"/>
                </a:gradFill>
              </a:defRPr>
            </a:lvl1pPr>
          </a:lstStyle>
          <a:p>
            <a:r>
              <a:t>演示文稿标题</a:t>
            </a:r>
          </a:p>
        </p:txBody>
      </p:sp>
      <p:sp>
        <p:nvSpPr>
          <p:cNvPr id="12" name="作者和日期"/>
          <p:cNvSpPr txBox="1">
            <a:spLocks noGrp="1"/>
          </p:cNvSpPr>
          <p:nvPr>
            <p:ph type="body" sz="quarter" idx="13" hasCustomPrompt="1"/>
          </p:nvPr>
        </p:nvSpPr>
        <p:spPr>
          <a:xfrm>
            <a:off x="1270000" y="12160429"/>
            <a:ext cx="21844000" cy="694056"/>
          </a:xfrm>
          <a:prstGeom prst="rect">
            <a:avLst/>
          </a:prstGeom>
        </p:spPr>
        <p:txBody>
          <a:bodyPr/>
          <a:lstStyle>
            <a:lvl1pPr marL="0" indent="0" algn="ctr" defTabSz="792479">
              <a:spcBef>
                <a:spcPts val="0"/>
              </a:spcBef>
              <a:buClrTx/>
              <a:buSzTx/>
              <a:buNone/>
              <a:defRPr sz="3359">
                <a:solidFill>
                  <a:srgbClr val="D5D5D5"/>
                </a:solidFill>
                <a:latin typeface="Avenir Next Medium"/>
                <a:ea typeface="Avenir Next Medium"/>
                <a:cs typeface="Avenir Next Medium"/>
                <a:sym typeface="Avenir Next Medium"/>
              </a:defRPr>
            </a:lvl1pPr>
          </a:lstStyle>
          <a:p>
            <a:r>
              <a:t>作者和日期</a:t>
            </a:r>
          </a:p>
        </p:txBody>
      </p:sp>
      <p:sp>
        <p:nvSpPr>
          <p:cNvPr id="13" name="正文级别 1…"/>
          <p:cNvSpPr txBox="1">
            <a:spLocks noGrp="1"/>
          </p:cNvSpPr>
          <p:nvPr>
            <p:ph type="body" sz="quarter" idx="1" hasCustomPrompt="1"/>
          </p:nvPr>
        </p:nvSpPr>
        <p:spPr>
          <a:xfrm>
            <a:off x="1270000" y="6985000"/>
            <a:ext cx="21844000" cy="2512352"/>
          </a:xfrm>
          <a:prstGeom prst="rect">
            <a:avLst/>
          </a:prstGeom>
        </p:spPr>
        <p:txBody>
          <a:bodyPr/>
          <a:lstStyle>
            <a:lvl1pPr marL="0" indent="0" defTabSz="825500">
              <a:spcBef>
                <a:spcPts val="0"/>
              </a:spcBef>
              <a:buClrTx/>
              <a:buSzTx/>
              <a:buNone/>
              <a:defRPr sz="4100">
                <a:solidFill>
                  <a:srgbClr val="000000"/>
                </a:solidFill>
                <a:latin typeface="FZYouXian-Z09"/>
                <a:ea typeface="FZYouXian-Z09"/>
                <a:cs typeface="FZYouXian-Z09"/>
                <a:sym typeface="FZYouXian-Z09"/>
              </a:defRPr>
            </a:lvl1pPr>
            <a:lvl2pPr marL="0" indent="0" defTabSz="825500">
              <a:spcBef>
                <a:spcPts val="0"/>
              </a:spcBef>
              <a:buClrTx/>
              <a:buSzTx/>
              <a:buNone/>
              <a:defRPr sz="4100">
                <a:solidFill>
                  <a:srgbClr val="000000"/>
                </a:solidFill>
                <a:latin typeface="FZYouXian-Z09"/>
                <a:ea typeface="FZYouXian-Z09"/>
                <a:cs typeface="FZYouXian-Z09"/>
                <a:sym typeface="FZYouXian-Z09"/>
              </a:defRPr>
            </a:lvl2pPr>
            <a:lvl3pPr marL="0" indent="0" defTabSz="825500">
              <a:spcBef>
                <a:spcPts val="0"/>
              </a:spcBef>
              <a:buClrTx/>
              <a:buSzTx/>
              <a:buNone/>
              <a:defRPr sz="4100">
                <a:solidFill>
                  <a:srgbClr val="000000"/>
                </a:solidFill>
                <a:latin typeface="FZYouXian-Z09"/>
                <a:ea typeface="FZYouXian-Z09"/>
                <a:cs typeface="FZYouXian-Z09"/>
                <a:sym typeface="FZYouXian-Z09"/>
              </a:defRPr>
            </a:lvl3pPr>
            <a:lvl4pPr marL="0" indent="0" defTabSz="825500">
              <a:spcBef>
                <a:spcPts val="0"/>
              </a:spcBef>
              <a:buClrTx/>
              <a:buSzTx/>
              <a:buNone/>
              <a:defRPr sz="4100">
                <a:solidFill>
                  <a:srgbClr val="000000"/>
                </a:solidFill>
                <a:latin typeface="FZYouXian-Z09"/>
                <a:ea typeface="FZYouXian-Z09"/>
                <a:cs typeface="FZYouXian-Z09"/>
                <a:sym typeface="FZYouXian-Z09"/>
              </a:defRPr>
            </a:lvl4pPr>
            <a:lvl5pPr marL="0" indent="0" defTabSz="825500">
              <a:spcBef>
                <a:spcPts val="0"/>
              </a:spcBef>
              <a:buClrTx/>
              <a:buSzTx/>
              <a:buNone/>
              <a:defRPr sz="4100">
                <a:solidFill>
                  <a:srgbClr val="000000"/>
                </a:solidFill>
                <a:latin typeface="FZYouXian-Z09"/>
                <a:ea typeface="FZYouXian-Z09"/>
                <a:cs typeface="FZYouXian-Z09"/>
                <a:sym typeface="FZYouXian-Z09"/>
              </a:defRPr>
            </a:lvl5pPr>
          </a:lstStyle>
          <a:p>
            <a:r>
              <a:t>演示文稿副标题</a:t>
            </a:r>
          </a:p>
          <a:p>
            <a:pPr lvl="1"/>
            <a:endParaRPr/>
          </a:p>
          <a:p>
            <a:pPr lvl="2"/>
            <a:endParaRPr/>
          </a:p>
          <a:p>
            <a:pPr lvl="3"/>
            <a:endParaRPr/>
          </a:p>
          <a:p>
            <a:pPr lvl="4"/>
            <a:endParaRPr/>
          </a:p>
        </p:txBody>
      </p:sp>
      <p:sp>
        <p:nvSpPr>
          <p:cNvPr id="1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清单">
    <p:spTree>
      <p:nvGrpSpPr>
        <p:cNvPr id="1" name=""/>
        <p:cNvGrpSpPr/>
        <p:nvPr/>
      </p:nvGrpSpPr>
      <p:grpSpPr>
        <a:xfrm>
          <a:off x="0" y="0"/>
          <a:ext cx="0" cy="0"/>
          <a:chOff x="0" y="0"/>
          <a:chExt cx="0" cy="0"/>
        </a:xfrm>
      </p:grpSpPr>
      <p:sp>
        <p:nvSpPr>
          <p:cNvPr id="98" name="正文级别 1…"/>
          <p:cNvSpPr txBox="1">
            <a:spLocks noGrp="1"/>
          </p:cNvSpPr>
          <p:nvPr>
            <p:ph type="body" sz="half" idx="1" hasCustomPrompt="1"/>
          </p:nvPr>
        </p:nvSpPr>
        <p:spPr>
          <a:xfrm>
            <a:off x="1270000" y="4546600"/>
            <a:ext cx="21844000" cy="4678065"/>
          </a:xfrm>
          <a:prstGeom prst="rect">
            <a:avLst/>
          </a:prstGeom>
        </p:spPr>
        <p:txBody>
          <a:bodyPr anchor="ctr"/>
          <a:lstStyle>
            <a:lvl1pPr marL="0" indent="0" algn="ctr">
              <a:spcBef>
                <a:spcPts val="0"/>
              </a:spcBef>
              <a:buClrTx/>
              <a:buSzTx/>
              <a:buNone/>
              <a:defRPr sz="8400" spc="-252">
                <a:gradFill flip="none" rotWithShape="1">
                  <a:gsLst>
                    <a:gs pos="0">
                      <a:srgbClr val="FFFFFF"/>
                    </a:gs>
                    <a:gs pos="100000">
                      <a:srgbClr val="929292"/>
                    </a:gs>
                  </a:gsLst>
                  <a:lin ang="5400000" scaled="0"/>
                </a:gradFill>
                <a:latin typeface="Avenir Next Medium"/>
                <a:ea typeface="Avenir Next Medium"/>
                <a:cs typeface="Avenir Next Medium"/>
                <a:sym typeface="Avenir Next Medium"/>
              </a:defRPr>
            </a:lvl1pPr>
            <a:lvl2pPr marL="0" indent="0" algn="ctr">
              <a:spcBef>
                <a:spcPts val="0"/>
              </a:spcBef>
              <a:buClrTx/>
              <a:buSzTx/>
              <a:buNone/>
              <a:defRPr sz="8400" spc="-252">
                <a:gradFill flip="none" rotWithShape="1">
                  <a:gsLst>
                    <a:gs pos="0">
                      <a:srgbClr val="FFFFFF"/>
                    </a:gs>
                    <a:gs pos="100000">
                      <a:srgbClr val="929292"/>
                    </a:gs>
                  </a:gsLst>
                  <a:lin ang="5400000" scaled="0"/>
                </a:gradFill>
                <a:latin typeface="Avenir Next Medium"/>
                <a:ea typeface="Avenir Next Medium"/>
                <a:cs typeface="Avenir Next Medium"/>
                <a:sym typeface="Avenir Next Medium"/>
              </a:defRPr>
            </a:lvl2pPr>
            <a:lvl3pPr marL="0" indent="0" algn="ctr">
              <a:spcBef>
                <a:spcPts val="0"/>
              </a:spcBef>
              <a:buClrTx/>
              <a:buSzTx/>
              <a:buNone/>
              <a:defRPr sz="8400" spc="-252">
                <a:gradFill flip="none" rotWithShape="1">
                  <a:gsLst>
                    <a:gs pos="0">
                      <a:srgbClr val="FFFFFF"/>
                    </a:gs>
                    <a:gs pos="100000">
                      <a:srgbClr val="929292"/>
                    </a:gs>
                  </a:gsLst>
                  <a:lin ang="5400000" scaled="0"/>
                </a:gradFill>
                <a:latin typeface="Avenir Next Medium"/>
                <a:ea typeface="Avenir Next Medium"/>
                <a:cs typeface="Avenir Next Medium"/>
                <a:sym typeface="Avenir Next Medium"/>
              </a:defRPr>
            </a:lvl3pPr>
            <a:lvl4pPr marL="0" indent="0" algn="ctr">
              <a:spcBef>
                <a:spcPts val="0"/>
              </a:spcBef>
              <a:buClrTx/>
              <a:buSzTx/>
              <a:buNone/>
              <a:defRPr sz="8400" spc="-252">
                <a:gradFill flip="none" rotWithShape="1">
                  <a:gsLst>
                    <a:gs pos="0">
                      <a:srgbClr val="FFFFFF"/>
                    </a:gs>
                    <a:gs pos="100000">
                      <a:srgbClr val="929292"/>
                    </a:gs>
                  </a:gsLst>
                  <a:lin ang="5400000" scaled="0"/>
                </a:gradFill>
                <a:latin typeface="Avenir Next Medium"/>
                <a:ea typeface="Avenir Next Medium"/>
                <a:cs typeface="Avenir Next Medium"/>
                <a:sym typeface="Avenir Next Medium"/>
              </a:defRPr>
            </a:lvl4pPr>
            <a:lvl5pPr marL="0" indent="0" algn="ctr">
              <a:spcBef>
                <a:spcPts val="0"/>
              </a:spcBef>
              <a:buClrTx/>
              <a:buSzTx/>
              <a:buNone/>
              <a:defRPr sz="8400" spc="-252">
                <a:gradFill flip="none" rotWithShape="1">
                  <a:gsLst>
                    <a:gs pos="0">
                      <a:srgbClr val="FFFFFF"/>
                    </a:gs>
                    <a:gs pos="100000">
                      <a:srgbClr val="929292"/>
                    </a:gs>
                  </a:gsLst>
                  <a:lin ang="5400000" scaled="0"/>
                </a:gradFill>
                <a:latin typeface="Avenir Next Medium"/>
                <a:ea typeface="Avenir Next Medium"/>
                <a:cs typeface="Avenir Next Medium"/>
                <a:sym typeface="Avenir Next Medium"/>
              </a:defRPr>
            </a:lvl5pPr>
          </a:lstStyle>
          <a:p>
            <a:r>
              <a:t>清单</a:t>
            </a:r>
          </a:p>
          <a:p>
            <a:pPr lvl="1"/>
            <a:endParaRPr/>
          </a:p>
          <a:p>
            <a:pPr lvl="2"/>
            <a:endParaRPr/>
          </a:p>
          <a:p>
            <a:pPr lvl="3"/>
            <a:endParaRPr/>
          </a:p>
          <a:p>
            <a:pPr lvl="4"/>
            <a:endParaRPr/>
          </a:p>
        </p:txBody>
      </p:sp>
      <p:sp>
        <p:nvSpPr>
          <p:cNvPr id="99"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显著事实">
    <p:spTree>
      <p:nvGrpSpPr>
        <p:cNvPr id="1" name=""/>
        <p:cNvGrpSpPr/>
        <p:nvPr/>
      </p:nvGrpSpPr>
      <p:grpSpPr>
        <a:xfrm>
          <a:off x="0" y="0"/>
          <a:ext cx="0" cy="0"/>
          <a:chOff x="0" y="0"/>
          <a:chExt cx="0" cy="0"/>
        </a:xfrm>
      </p:grpSpPr>
      <p:sp>
        <p:nvSpPr>
          <p:cNvPr id="106" name="正文级别 1…"/>
          <p:cNvSpPr txBox="1">
            <a:spLocks noGrp="1"/>
          </p:cNvSpPr>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Avenir Next Demi Bold"/>
              </a:defRPr>
            </a:lvl1pPr>
            <a:lvl2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Avenir Next Demi Bold"/>
              </a:defRPr>
            </a:lvl2pPr>
            <a:lvl3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Avenir Next Demi Bold"/>
              </a:defRPr>
            </a:lvl3pPr>
            <a:lvl4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Avenir Next Demi Bold"/>
              </a:defRPr>
            </a:lvl4pPr>
            <a:lvl5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Avenir Next Demi Bold"/>
              </a:defRPr>
            </a:lvl5pPr>
          </a:lstStyle>
          <a:p>
            <a:r>
              <a:t>100%</a:t>
            </a:r>
          </a:p>
          <a:p>
            <a:pPr lvl="1"/>
            <a:endParaRPr/>
          </a:p>
          <a:p>
            <a:pPr lvl="2"/>
            <a:endParaRPr/>
          </a:p>
          <a:p>
            <a:pPr lvl="3"/>
            <a:endParaRPr/>
          </a:p>
          <a:p>
            <a:pPr lvl="4"/>
            <a:endParaRPr/>
          </a:p>
        </p:txBody>
      </p:sp>
      <p:sp>
        <p:nvSpPr>
          <p:cNvPr id="107" name="事实信息"/>
          <p:cNvSpPr txBox="1">
            <a:spLocks noGrp="1"/>
          </p:cNvSpPr>
          <p:nvPr>
            <p:ph type="body" sz="quarter" idx="13"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solidFill>
                  <a:srgbClr val="D5D5D5"/>
                </a:solidFill>
                <a:latin typeface="Avenir Next Medium"/>
                <a:ea typeface="Avenir Next Medium"/>
                <a:cs typeface="Avenir Next Medium"/>
                <a:sym typeface="Avenir Next Medium"/>
              </a:defRPr>
            </a:lvl1pPr>
          </a:lstStyle>
          <a:p>
            <a:r>
              <a:t>事实信息</a:t>
            </a:r>
          </a:p>
        </p:txBody>
      </p:sp>
      <p:sp>
        <p:nvSpPr>
          <p:cNvPr id="10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115" name="属性"/>
          <p:cNvSpPr txBox="1">
            <a:spLocks noGrp="1"/>
          </p:cNvSpPr>
          <p:nvPr>
            <p:ph type="body" sz="quarter" idx="13" hasCustomPrompt="1"/>
          </p:nvPr>
        </p:nvSpPr>
        <p:spPr>
          <a:xfrm>
            <a:off x="1270000" y="11155086"/>
            <a:ext cx="21844000" cy="832613"/>
          </a:xfrm>
          <a:prstGeom prst="rect">
            <a:avLst/>
          </a:prstGeom>
        </p:spPr>
        <p:txBody>
          <a:bodyPr anchor="ctr"/>
          <a:lstStyle>
            <a:lvl1pPr marL="0" indent="0" algn="ctr" defTabSz="784225">
              <a:spcBef>
                <a:spcPts val="0"/>
              </a:spcBef>
              <a:buClrTx/>
              <a:buSzTx/>
              <a:buNone/>
              <a:defRPr sz="4180">
                <a:solidFill>
                  <a:srgbClr val="D5D5D5"/>
                </a:solidFill>
                <a:latin typeface="Avenir Next Medium"/>
                <a:ea typeface="Avenir Next Medium"/>
                <a:cs typeface="Avenir Next Medium"/>
                <a:sym typeface="Avenir Next Medium"/>
              </a:defRPr>
            </a:lvl1pPr>
          </a:lstStyle>
          <a:p>
            <a:r>
              <a:t>属性</a:t>
            </a:r>
          </a:p>
        </p:txBody>
      </p:sp>
      <p:sp>
        <p:nvSpPr>
          <p:cNvPr id="116" name="正文级别 1…"/>
          <p:cNvSpPr txBox="1">
            <a:spLocks noGrp="1"/>
          </p:cNvSpPr>
          <p:nvPr>
            <p:ph type="body" sz="half" idx="1" hasCustomPrompt="1"/>
          </p:nvPr>
        </p:nvSpPr>
        <p:spPr>
          <a:xfrm>
            <a:off x="1270000" y="4659369"/>
            <a:ext cx="21844000" cy="4394201"/>
          </a:xfrm>
          <a:prstGeom prst="rect">
            <a:avLst/>
          </a:prstGeom>
        </p:spPr>
        <p:txBody>
          <a:bodyPr anchor="ctr"/>
          <a:lstStyle>
            <a:lvl1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Avenir Next Demi Bold"/>
              </a:defRPr>
            </a:lvl1pPr>
            <a:lvl2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Avenir Next Demi Bold"/>
              </a:defRPr>
            </a:lvl2pPr>
            <a:lvl3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Avenir Next Demi Bold"/>
              </a:defRPr>
            </a:lvl3pPr>
            <a:lvl4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Avenir Next Demi Bold"/>
              </a:defRPr>
            </a:lvl4pPr>
            <a:lvl5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Avenir Next Demi Bold"/>
              </a:defRPr>
            </a:lvl5pPr>
          </a:lstStyle>
          <a:p>
            <a:r>
              <a:t>“著名引文”</a:t>
            </a:r>
          </a:p>
          <a:p>
            <a:pPr lvl="1"/>
            <a:endParaRPr/>
          </a:p>
          <a:p>
            <a:pPr lvl="2"/>
            <a:endParaRPr/>
          </a:p>
          <a:p>
            <a:pPr lvl="3"/>
            <a:endParaRPr/>
          </a:p>
          <a:p>
            <a:pPr lvl="4"/>
            <a:endParaRPr/>
          </a:p>
        </p:txBody>
      </p:sp>
      <p:sp>
        <p:nvSpPr>
          <p:cNvPr id="11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124" name="482346840_2880x1920.jpg"/>
          <p:cNvSpPr>
            <a:spLocks noGrp="1"/>
          </p:cNvSpPr>
          <p:nvPr>
            <p:ph type="pic" sz="half" idx="13"/>
          </p:nvPr>
        </p:nvSpPr>
        <p:spPr>
          <a:xfrm>
            <a:off x="12192000" y="6229350"/>
            <a:ext cx="12192000" cy="8128000"/>
          </a:xfrm>
          <a:prstGeom prst="rect">
            <a:avLst/>
          </a:prstGeom>
        </p:spPr>
        <p:txBody>
          <a:bodyPr lIns="91439" tIns="45719" rIns="91439" bIns="45719">
            <a:noAutofit/>
          </a:bodyPr>
          <a:lstStyle/>
          <a:p>
            <a:endParaRPr/>
          </a:p>
        </p:txBody>
      </p:sp>
      <p:sp>
        <p:nvSpPr>
          <p:cNvPr id="125" name="908252162_2439x1626.jpg"/>
          <p:cNvSpPr>
            <a:spLocks noGrp="1"/>
          </p:cNvSpPr>
          <p:nvPr>
            <p:ph type="pic" sz="half" idx="14"/>
          </p:nvPr>
        </p:nvSpPr>
        <p:spPr>
          <a:xfrm>
            <a:off x="12192000" y="-641351"/>
            <a:ext cx="12192000" cy="8128001"/>
          </a:xfrm>
          <a:prstGeom prst="rect">
            <a:avLst/>
          </a:prstGeom>
        </p:spPr>
        <p:txBody>
          <a:bodyPr lIns="91439" tIns="45719" rIns="91439" bIns="45719">
            <a:noAutofit/>
          </a:bodyPr>
          <a:lstStyle/>
          <a:p>
            <a:endParaRPr/>
          </a:p>
        </p:txBody>
      </p:sp>
      <p:sp>
        <p:nvSpPr>
          <p:cNvPr id="126" name="579215462_1440x2158.jpg"/>
          <p:cNvSpPr>
            <a:spLocks noGrp="1"/>
          </p:cNvSpPr>
          <p:nvPr>
            <p:ph type="pic" idx="15"/>
          </p:nvPr>
        </p:nvSpPr>
        <p:spPr>
          <a:xfrm>
            <a:off x="-1" y="-2258501"/>
            <a:ext cx="12166601" cy="18233003"/>
          </a:xfrm>
          <a:prstGeom prst="rect">
            <a:avLst/>
          </a:prstGeom>
        </p:spPr>
        <p:txBody>
          <a:bodyPr lIns="91439" tIns="45719" rIns="91439" bIns="45719">
            <a:noAutofit/>
          </a:bodyPr>
          <a:lstStyle/>
          <a:p>
            <a:endParaRPr/>
          </a:p>
        </p:txBody>
      </p:sp>
      <p:sp>
        <p:nvSpPr>
          <p:cNvPr id="12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34" name="图像"/>
          <p:cNvSpPr>
            <a:spLocks noGrp="1"/>
          </p:cNvSpPr>
          <p:nvPr>
            <p:ph type="pic" idx="13"/>
          </p:nvPr>
        </p:nvSpPr>
        <p:spPr>
          <a:xfrm>
            <a:off x="0" y="-1270000"/>
            <a:ext cx="24384000" cy="16256000"/>
          </a:xfrm>
          <a:prstGeom prst="rect">
            <a:avLst/>
          </a:prstGeom>
        </p:spPr>
        <p:txBody>
          <a:bodyPr lIns="91439" tIns="45719" rIns="91439" bIns="45719">
            <a:noAutofit/>
          </a:bodyPr>
          <a:lstStyle/>
          <a:p>
            <a:endParaRPr/>
          </a:p>
        </p:txBody>
      </p:sp>
      <p:sp>
        <p:nvSpPr>
          <p:cNvPr id="13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42"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与照片">
    <p:spTree>
      <p:nvGrpSpPr>
        <p:cNvPr id="1" name=""/>
        <p:cNvGrpSpPr/>
        <p:nvPr/>
      </p:nvGrpSpPr>
      <p:grpSpPr>
        <a:xfrm>
          <a:off x="0" y="0"/>
          <a:ext cx="0" cy="0"/>
          <a:chOff x="0" y="0"/>
          <a:chExt cx="0" cy="0"/>
        </a:xfrm>
      </p:grpSpPr>
      <p:sp>
        <p:nvSpPr>
          <p:cNvPr id="21" name="图像"/>
          <p:cNvSpPr>
            <a:spLocks noGrp="1"/>
          </p:cNvSpPr>
          <p:nvPr>
            <p:ph type="pic" idx="13"/>
          </p:nvPr>
        </p:nvSpPr>
        <p:spPr>
          <a:xfrm>
            <a:off x="0" y="-762000"/>
            <a:ext cx="24384000" cy="15240000"/>
          </a:xfrm>
          <a:prstGeom prst="rect">
            <a:avLst/>
          </a:prstGeom>
        </p:spPr>
        <p:txBody>
          <a:bodyPr lIns="91439" tIns="45719" rIns="91439" bIns="45719">
            <a:noAutofit/>
          </a:bodyPr>
          <a:lstStyle/>
          <a:p>
            <a:endParaRPr/>
          </a:p>
        </p:txBody>
      </p:sp>
      <p:sp>
        <p:nvSpPr>
          <p:cNvPr id="22" name="作者和日期"/>
          <p:cNvSpPr txBox="1">
            <a:spLocks noGrp="1"/>
          </p:cNvSpPr>
          <p:nvPr>
            <p:ph type="body" sz="quarter" idx="14" hasCustomPrompt="1"/>
          </p:nvPr>
        </p:nvSpPr>
        <p:spPr>
          <a:xfrm>
            <a:off x="1270000" y="12166600"/>
            <a:ext cx="21844000" cy="694055"/>
          </a:xfrm>
          <a:prstGeom prst="rect">
            <a:avLst/>
          </a:prstGeom>
        </p:spPr>
        <p:txBody>
          <a:bodyPr/>
          <a:lstStyle>
            <a:lvl1pPr marL="0" indent="0" algn="ctr" defTabSz="792479">
              <a:spcBef>
                <a:spcPts val="0"/>
              </a:spcBef>
              <a:buClrTx/>
              <a:buSzTx/>
              <a:buNone/>
              <a:defRPr sz="3359">
                <a:solidFill>
                  <a:srgbClr val="D5D5D5"/>
                </a:solidFill>
                <a:latin typeface="Avenir Next Medium"/>
                <a:ea typeface="Avenir Next Medium"/>
                <a:cs typeface="Avenir Next Medium"/>
                <a:sym typeface="Avenir Next Medium"/>
              </a:defRPr>
            </a:lvl1pPr>
          </a:lstStyle>
          <a:p>
            <a:r>
              <a:t>作者和日期</a:t>
            </a:r>
          </a:p>
        </p:txBody>
      </p:sp>
      <p:sp>
        <p:nvSpPr>
          <p:cNvPr id="23" name="演示文稿标题"/>
          <p:cNvSpPr txBox="1">
            <a:spLocks noGrp="1"/>
          </p:cNvSpPr>
          <p:nvPr>
            <p:ph type="title" hasCustomPrompt="1"/>
          </p:nvPr>
        </p:nvSpPr>
        <p:spPr>
          <a:xfrm>
            <a:off x="1270000" y="3289300"/>
            <a:ext cx="21844000" cy="3873500"/>
          </a:xfrm>
          <a:prstGeom prst="rect">
            <a:avLst/>
          </a:prstGeom>
        </p:spPr>
        <p:txBody>
          <a:bodyPr/>
          <a:lstStyle>
            <a:lvl1pPr defTabSz="2438400">
              <a:lnSpc>
                <a:spcPct val="90000"/>
              </a:lnSpc>
              <a:defRPr sz="11600" spc="-348"/>
            </a:lvl1pPr>
          </a:lstStyle>
          <a:p>
            <a:r>
              <a:t>演示文稿标题</a:t>
            </a:r>
          </a:p>
        </p:txBody>
      </p:sp>
      <p:sp>
        <p:nvSpPr>
          <p:cNvPr id="24" name="正文级别 1…"/>
          <p:cNvSpPr txBox="1">
            <a:spLocks noGrp="1"/>
          </p:cNvSpPr>
          <p:nvPr>
            <p:ph type="body" sz="quarter" idx="1" hasCustomPrompt="1"/>
          </p:nvPr>
        </p:nvSpPr>
        <p:spPr>
          <a:xfrm>
            <a:off x="1270000" y="6985000"/>
            <a:ext cx="21844000" cy="2514600"/>
          </a:xfrm>
          <a:prstGeom prst="rect">
            <a:avLst/>
          </a:prstGeom>
        </p:spPr>
        <p:txBody>
          <a:bodyPr/>
          <a:lstStyle>
            <a:lvl1pPr marL="0" indent="0" defTabSz="825500">
              <a:spcBef>
                <a:spcPts val="0"/>
              </a:spcBef>
              <a:buClrTx/>
              <a:buSzTx/>
              <a:buNone/>
              <a:defRPr sz="4100">
                <a:solidFill>
                  <a:srgbClr val="000000"/>
                </a:solidFill>
                <a:latin typeface="FZYouXian-Z09"/>
                <a:ea typeface="FZYouXian-Z09"/>
                <a:cs typeface="FZYouXian-Z09"/>
                <a:sym typeface="FZYouXian-Z09"/>
              </a:defRPr>
            </a:lvl1pPr>
            <a:lvl2pPr marL="0" indent="0" defTabSz="825500">
              <a:spcBef>
                <a:spcPts val="0"/>
              </a:spcBef>
              <a:buClrTx/>
              <a:buSzTx/>
              <a:buNone/>
              <a:defRPr sz="4100">
                <a:solidFill>
                  <a:srgbClr val="000000"/>
                </a:solidFill>
                <a:latin typeface="FZYouXian-Z09"/>
                <a:ea typeface="FZYouXian-Z09"/>
                <a:cs typeface="FZYouXian-Z09"/>
                <a:sym typeface="FZYouXian-Z09"/>
              </a:defRPr>
            </a:lvl2pPr>
            <a:lvl3pPr marL="0" indent="0" defTabSz="825500">
              <a:spcBef>
                <a:spcPts val="0"/>
              </a:spcBef>
              <a:buClrTx/>
              <a:buSzTx/>
              <a:buNone/>
              <a:defRPr sz="4100">
                <a:solidFill>
                  <a:srgbClr val="000000"/>
                </a:solidFill>
                <a:latin typeface="FZYouXian-Z09"/>
                <a:ea typeface="FZYouXian-Z09"/>
                <a:cs typeface="FZYouXian-Z09"/>
                <a:sym typeface="FZYouXian-Z09"/>
              </a:defRPr>
            </a:lvl3pPr>
            <a:lvl4pPr marL="0" indent="0" defTabSz="825500">
              <a:spcBef>
                <a:spcPts val="0"/>
              </a:spcBef>
              <a:buClrTx/>
              <a:buSzTx/>
              <a:buNone/>
              <a:defRPr sz="4100">
                <a:solidFill>
                  <a:srgbClr val="000000"/>
                </a:solidFill>
                <a:latin typeface="FZYouXian-Z09"/>
                <a:ea typeface="FZYouXian-Z09"/>
                <a:cs typeface="FZYouXian-Z09"/>
                <a:sym typeface="FZYouXian-Z09"/>
              </a:defRPr>
            </a:lvl4pPr>
            <a:lvl5pPr marL="0" indent="0" defTabSz="825500">
              <a:spcBef>
                <a:spcPts val="0"/>
              </a:spcBef>
              <a:buClrTx/>
              <a:buSzTx/>
              <a:buNone/>
              <a:defRPr sz="4100">
                <a:solidFill>
                  <a:srgbClr val="000000"/>
                </a:solidFill>
                <a:latin typeface="FZYouXian-Z09"/>
                <a:ea typeface="FZYouXian-Z09"/>
                <a:cs typeface="FZYouXian-Z09"/>
                <a:sym typeface="FZYouXian-Z09"/>
              </a:defRPr>
            </a:lvl5pPr>
          </a:lstStyle>
          <a:p>
            <a:r>
              <a:t>演示文稿副标题</a:t>
            </a:r>
          </a:p>
          <a:p>
            <a:pPr lvl="1"/>
            <a:endParaRPr/>
          </a:p>
          <a:p>
            <a:pPr lvl="2"/>
            <a:endParaRPr/>
          </a:p>
          <a:p>
            <a:pPr lvl="3"/>
            <a:endParaRPr/>
          </a:p>
          <a:p>
            <a:pPr lvl="4"/>
            <a:endParaRPr/>
          </a:p>
        </p:txBody>
      </p:sp>
      <p:sp>
        <p:nvSpPr>
          <p:cNvPr id="2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与照片（备选）">
    <p:spTree>
      <p:nvGrpSpPr>
        <p:cNvPr id="1" name=""/>
        <p:cNvGrpSpPr/>
        <p:nvPr/>
      </p:nvGrpSpPr>
      <p:grpSpPr>
        <a:xfrm>
          <a:off x="0" y="0"/>
          <a:ext cx="0" cy="0"/>
          <a:chOff x="0" y="0"/>
          <a:chExt cx="0" cy="0"/>
        </a:xfrm>
      </p:grpSpPr>
      <p:sp>
        <p:nvSpPr>
          <p:cNvPr id="32" name="图像"/>
          <p:cNvSpPr>
            <a:spLocks noGrp="1"/>
          </p:cNvSpPr>
          <p:nvPr>
            <p:ph type="pic" idx="13"/>
          </p:nvPr>
        </p:nvSpPr>
        <p:spPr>
          <a:xfrm>
            <a:off x="7962900" y="-25400"/>
            <a:ext cx="20650200" cy="13766800"/>
          </a:xfrm>
          <a:prstGeom prst="rect">
            <a:avLst/>
          </a:prstGeom>
        </p:spPr>
        <p:txBody>
          <a:bodyPr lIns="91439" tIns="45719" rIns="91439" bIns="45719">
            <a:noAutofit/>
          </a:bodyPr>
          <a:lstStyle/>
          <a:p>
            <a:endParaRPr/>
          </a:p>
        </p:txBody>
      </p:sp>
      <p:sp>
        <p:nvSpPr>
          <p:cNvPr id="33" name="幻灯片标题"/>
          <p:cNvSpPr txBox="1">
            <a:spLocks noGrp="1"/>
          </p:cNvSpPr>
          <p:nvPr>
            <p:ph type="title" hasCustomPrompt="1"/>
          </p:nvPr>
        </p:nvSpPr>
        <p:spPr>
          <a:xfrm>
            <a:off x="1270000" y="3886200"/>
            <a:ext cx="9652000" cy="3200202"/>
          </a:xfrm>
          <a:prstGeom prst="rect">
            <a:avLst/>
          </a:prstGeom>
        </p:spPr>
        <p:txBody>
          <a:bodyPr/>
          <a:lstStyle/>
          <a:p>
            <a:r>
              <a:t>幻灯片标题</a:t>
            </a:r>
          </a:p>
        </p:txBody>
      </p:sp>
      <p:sp>
        <p:nvSpPr>
          <p:cNvPr id="34" name="正文级别 1…"/>
          <p:cNvSpPr txBox="1">
            <a:spLocks noGrp="1"/>
          </p:cNvSpPr>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solidFill>
                  <a:srgbClr val="D5D5D5"/>
                </a:solidFill>
                <a:latin typeface="Avenir Next Medium"/>
                <a:ea typeface="Avenir Next Medium"/>
                <a:cs typeface="Avenir Next Medium"/>
                <a:sym typeface="Avenir Next Medium"/>
              </a:defRPr>
            </a:lvl1pPr>
            <a:lvl2pPr marL="0" indent="0" algn="ctr" defTabSz="825500">
              <a:spcBef>
                <a:spcPts val="0"/>
              </a:spcBef>
              <a:buClrTx/>
              <a:buSzTx/>
              <a:buNone/>
              <a:defRPr sz="5400">
                <a:solidFill>
                  <a:srgbClr val="D5D5D5"/>
                </a:solidFill>
                <a:latin typeface="Avenir Next Medium"/>
                <a:ea typeface="Avenir Next Medium"/>
                <a:cs typeface="Avenir Next Medium"/>
                <a:sym typeface="Avenir Next Medium"/>
              </a:defRPr>
            </a:lvl2pPr>
            <a:lvl3pPr marL="0" indent="0" algn="ctr" defTabSz="825500">
              <a:spcBef>
                <a:spcPts val="0"/>
              </a:spcBef>
              <a:buClrTx/>
              <a:buSzTx/>
              <a:buNone/>
              <a:defRPr sz="5400">
                <a:solidFill>
                  <a:srgbClr val="D5D5D5"/>
                </a:solidFill>
                <a:latin typeface="Avenir Next Medium"/>
                <a:ea typeface="Avenir Next Medium"/>
                <a:cs typeface="Avenir Next Medium"/>
                <a:sym typeface="Avenir Next Medium"/>
              </a:defRPr>
            </a:lvl3pPr>
            <a:lvl4pPr marL="0" indent="0" algn="ctr" defTabSz="825500">
              <a:spcBef>
                <a:spcPts val="0"/>
              </a:spcBef>
              <a:buClrTx/>
              <a:buSzTx/>
              <a:buNone/>
              <a:defRPr sz="5400">
                <a:solidFill>
                  <a:srgbClr val="D5D5D5"/>
                </a:solidFill>
                <a:latin typeface="Avenir Next Medium"/>
                <a:ea typeface="Avenir Next Medium"/>
                <a:cs typeface="Avenir Next Medium"/>
                <a:sym typeface="Avenir Next Medium"/>
              </a:defRPr>
            </a:lvl4pPr>
            <a:lvl5pPr marL="0" indent="0" algn="ctr" defTabSz="825500">
              <a:spcBef>
                <a:spcPts val="0"/>
              </a:spcBef>
              <a:buClrTx/>
              <a:buSzTx/>
              <a:buNone/>
              <a:defRPr sz="5400">
                <a:solidFill>
                  <a:srgbClr val="D5D5D5"/>
                </a:solidFill>
                <a:latin typeface="Avenir Next Medium"/>
                <a:ea typeface="Avenir Next Medium"/>
                <a:cs typeface="Avenir Next Medium"/>
                <a:sym typeface="Avenir Next Medium"/>
              </a:defRPr>
            </a:lvl5pPr>
          </a:lstStyle>
          <a:p>
            <a:r>
              <a:t>幻灯片副标题</a:t>
            </a:r>
          </a:p>
          <a:p>
            <a:pPr lvl="1"/>
            <a:endParaRPr/>
          </a:p>
          <a:p>
            <a:pPr lvl="2"/>
            <a:endParaRPr/>
          </a:p>
          <a:p>
            <a:pPr lvl="3"/>
            <a:endParaRPr/>
          </a:p>
          <a:p>
            <a:pPr lvl="4"/>
            <a:endParaRPr/>
          </a:p>
        </p:txBody>
      </p:sp>
      <p:sp>
        <p:nvSpPr>
          <p:cNvPr id="3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42" name="幻灯片标题"/>
          <p:cNvSpPr txBox="1">
            <a:spLocks noGrp="1"/>
          </p:cNvSpPr>
          <p:nvPr>
            <p:ph type="title" hasCustomPrompt="1"/>
          </p:nvPr>
        </p:nvSpPr>
        <p:spPr>
          <a:prstGeom prst="rect">
            <a:avLst/>
          </a:prstGeom>
        </p:spPr>
        <p:txBody>
          <a:bodyPr/>
          <a:lstStyle/>
          <a:p>
            <a:r>
              <a:t>幻灯片标题</a:t>
            </a:r>
          </a:p>
        </p:txBody>
      </p:sp>
      <p:sp>
        <p:nvSpPr>
          <p:cNvPr id="43" name="幻灯片副标题"/>
          <p:cNvSpPr txBox="1">
            <a:spLocks noGrp="1"/>
          </p:cNvSpPr>
          <p:nvPr>
            <p:ph type="body" sz="quarter" idx="13" hasCustomPrompt="1"/>
          </p:nvPr>
        </p:nvSpPr>
        <p:spPr>
          <a:xfrm>
            <a:off x="1270000" y="2133600"/>
            <a:ext cx="21844000" cy="1016000"/>
          </a:xfrm>
          <a:prstGeom prst="rect">
            <a:avLst/>
          </a:prstGeom>
        </p:spPr>
        <p:txBody>
          <a:bodyPr/>
          <a:lstStyle>
            <a:lvl1pPr marL="0" indent="0" algn="ctr" defTabSz="784225">
              <a:spcBef>
                <a:spcPts val="0"/>
              </a:spcBef>
              <a:buClrTx/>
              <a:buSzTx/>
              <a:buNone/>
              <a:defRPr sz="5130">
                <a:solidFill>
                  <a:srgbClr val="D5D5D5"/>
                </a:solidFill>
                <a:latin typeface="Avenir Next Medium"/>
                <a:ea typeface="Avenir Next Medium"/>
                <a:cs typeface="Avenir Next Medium"/>
                <a:sym typeface="Avenir Next Medium"/>
              </a:defRPr>
            </a:lvl1pPr>
          </a:lstStyle>
          <a:p>
            <a:r>
              <a:t>幻灯片副标题</a:t>
            </a:r>
          </a:p>
        </p:txBody>
      </p:sp>
      <p:sp>
        <p:nvSpPr>
          <p:cNvPr id="44" name="正文级别 1…"/>
          <p:cNvSpPr txBox="1">
            <a:spLocks noGrp="1"/>
          </p:cNvSpPr>
          <p:nvPr>
            <p:ph type="body" idx="1" hasCustomPrompt="1"/>
          </p:nvPr>
        </p:nvSpPr>
        <p:spPr>
          <a:prstGeom prst="rect">
            <a:avLst/>
          </a:prstGeom>
        </p:spPr>
        <p:txBody>
          <a:bodyPr/>
          <a:lstStyle/>
          <a:p>
            <a:r>
              <a:t>幻灯片项目符号文本</a:t>
            </a:r>
          </a:p>
          <a:p>
            <a:pPr lvl="1"/>
            <a:endParaRPr/>
          </a:p>
          <a:p>
            <a:pPr lvl="2"/>
            <a:endParaRPr/>
          </a:p>
          <a:p>
            <a:pPr lvl="3"/>
            <a:endParaRPr/>
          </a:p>
          <a:p>
            <a:pPr lvl="4"/>
            <a:endParaRPr/>
          </a:p>
        </p:txBody>
      </p:sp>
      <p:sp>
        <p:nvSpPr>
          <p:cNvPr id="45"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52" name="正文级别 1…"/>
          <p:cNvSpPr txBox="1">
            <a:spLocks noGrp="1"/>
          </p:cNvSpPr>
          <p:nvPr>
            <p:ph type="body" idx="1" hasCustomPrompt="1"/>
          </p:nvPr>
        </p:nvSpPr>
        <p:spPr>
          <a:xfrm>
            <a:off x="1270000" y="4269316"/>
            <a:ext cx="21844000" cy="8432801"/>
          </a:xfrm>
          <a:prstGeom prst="rect">
            <a:avLst/>
          </a:prstGeom>
        </p:spPr>
        <p:txBody>
          <a:bodyPr numCol="2" spcCol="1092200"/>
          <a:lstStyle/>
          <a:p>
            <a:r>
              <a:t>幻灯片项目符号文本</a:t>
            </a:r>
          </a:p>
          <a:p>
            <a:pPr lvl="1"/>
            <a:endParaRPr/>
          </a:p>
          <a:p>
            <a:pPr lvl="2"/>
            <a:endParaRPr/>
          </a:p>
          <a:p>
            <a:pPr lvl="3"/>
            <a:endParaRPr/>
          </a:p>
          <a:p>
            <a:pPr lvl="4"/>
            <a:endParaRPr/>
          </a:p>
        </p:txBody>
      </p:sp>
      <p:sp>
        <p:nvSpPr>
          <p:cNvPr id="5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0" name="579215462_1440x2158.jpg"/>
          <p:cNvSpPr>
            <a:spLocks noGrp="1"/>
          </p:cNvSpPr>
          <p:nvPr>
            <p:ph type="pic" idx="13"/>
          </p:nvPr>
        </p:nvSpPr>
        <p:spPr>
          <a:xfrm>
            <a:off x="12204700" y="-2277533"/>
            <a:ext cx="12192000" cy="18271067"/>
          </a:xfrm>
          <a:prstGeom prst="rect">
            <a:avLst/>
          </a:prstGeom>
        </p:spPr>
        <p:txBody>
          <a:bodyPr lIns="91439" tIns="45719" rIns="91439" bIns="45719">
            <a:noAutofit/>
          </a:bodyPr>
          <a:lstStyle/>
          <a:p>
            <a:endParaRPr/>
          </a:p>
        </p:txBody>
      </p:sp>
      <p:sp>
        <p:nvSpPr>
          <p:cNvPr id="61" name="幻灯片标题"/>
          <p:cNvSpPr txBox="1">
            <a:spLocks noGrp="1"/>
          </p:cNvSpPr>
          <p:nvPr>
            <p:ph type="title" hasCustomPrompt="1"/>
          </p:nvPr>
        </p:nvSpPr>
        <p:spPr>
          <a:xfrm>
            <a:off x="1270000" y="838200"/>
            <a:ext cx="9652000" cy="1549400"/>
          </a:xfrm>
          <a:prstGeom prst="rect">
            <a:avLst/>
          </a:prstGeom>
        </p:spPr>
        <p:txBody>
          <a:bodyPr/>
          <a:lstStyle/>
          <a:p>
            <a:r>
              <a:t>幻灯片标题</a:t>
            </a:r>
          </a:p>
        </p:txBody>
      </p:sp>
      <p:sp>
        <p:nvSpPr>
          <p:cNvPr id="62" name="正文级别 1…"/>
          <p:cNvSpPr txBox="1">
            <a:spLocks noGrp="1"/>
          </p:cNvSpPr>
          <p:nvPr>
            <p:ph type="body" sz="half" idx="1" hasCustomPrompt="1"/>
          </p:nvPr>
        </p:nvSpPr>
        <p:spPr>
          <a:xfrm>
            <a:off x="1270000" y="4267200"/>
            <a:ext cx="9652000" cy="8432800"/>
          </a:xfrm>
          <a:prstGeom prst="rect">
            <a:avLst/>
          </a:prstGeom>
        </p:spPr>
        <p:txBody>
          <a:bodyPr/>
          <a:lstStyle/>
          <a:p>
            <a:r>
              <a:t>幻灯片项目符号文本</a:t>
            </a:r>
          </a:p>
          <a:p>
            <a:pPr lvl="1"/>
            <a:endParaRPr/>
          </a:p>
          <a:p>
            <a:pPr lvl="2"/>
            <a:endParaRPr/>
          </a:p>
          <a:p>
            <a:pPr lvl="3"/>
            <a:endParaRPr/>
          </a:p>
          <a:p>
            <a:pPr lvl="4"/>
            <a:endParaRPr/>
          </a:p>
        </p:txBody>
      </p:sp>
      <p:sp>
        <p:nvSpPr>
          <p:cNvPr id="63" name="幻灯片副标题"/>
          <p:cNvSpPr txBox="1">
            <a:spLocks noGrp="1"/>
          </p:cNvSpPr>
          <p:nvPr>
            <p:ph type="body" sz="quarter" idx="14" hasCustomPrompt="1"/>
          </p:nvPr>
        </p:nvSpPr>
        <p:spPr>
          <a:xfrm>
            <a:off x="1270000" y="2133600"/>
            <a:ext cx="9652000" cy="1016000"/>
          </a:xfrm>
          <a:prstGeom prst="rect">
            <a:avLst/>
          </a:prstGeom>
        </p:spPr>
        <p:txBody>
          <a:bodyPr/>
          <a:lstStyle>
            <a:lvl1pPr marL="0" indent="0" algn="ctr" defTabSz="784225">
              <a:spcBef>
                <a:spcPts val="0"/>
              </a:spcBef>
              <a:buClrTx/>
              <a:buSzTx/>
              <a:buNone/>
              <a:defRPr sz="5130">
                <a:solidFill>
                  <a:srgbClr val="D5D5D5"/>
                </a:solidFill>
                <a:latin typeface="Avenir Next Medium"/>
                <a:ea typeface="Avenir Next Medium"/>
                <a:cs typeface="Avenir Next Medium"/>
                <a:sym typeface="Avenir Next Medium"/>
              </a:defRPr>
            </a:lvl1pPr>
          </a:lstStyle>
          <a:p>
            <a:r>
              <a:t>幻灯片副标题</a:t>
            </a:r>
          </a:p>
        </p:txBody>
      </p:sp>
      <p:sp>
        <p:nvSpPr>
          <p:cNvPr id="6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节">
    <p:spTree>
      <p:nvGrpSpPr>
        <p:cNvPr id="1" name=""/>
        <p:cNvGrpSpPr/>
        <p:nvPr/>
      </p:nvGrpSpPr>
      <p:grpSpPr>
        <a:xfrm>
          <a:off x="0" y="0"/>
          <a:ext cx="0" cy="0"/>
          <a:chOff x="0" y="0"/>
          <a:chExt cx="0" cy="0"/>
        </a:xfrm>
      </p:grpSpPr>
      <p:sp>
        <p:nvSpPr>
          <p:cNvPr id="71" name="章节标题"/>
          <p:cNvSpPr txBox="1">
            <a:spLocks noGrp="1"/>
          </p:cNvSpPr>
          <p:nvPr>
            <p:ph type="title" hasCustomPrompt="1"/>
          </p:nvPr>
        </p:nvSpPr>
        <p:spPr>
          <a:xfrm>
            <a:off x="1270000" y="3289300"/>
            <a:ext cx="21844000" cy="3873500"/>
          </a:xfrm>
          <a:prstGeom prst="rect">
            <a:avLst/>
          </a:prstGeom>
        </p:spPr>
        <p:txBody>
          <a:bodyPr/>
          <a:lstStyle>
            <a:lvl1pPr>
              <a:lnSpc>
                <a:spcPct val="90000"/>
              </a:lnSpc>
              <a:defRPr sz="11600" spc="-348">
                <a:gradFill flip="none" rotWithShape="1">
                  <a:gsLst>
                    <a:gs pos="0">
                      <a:srgbClr val="00FF00"/>
                    </a:gs>
                    <a:gs pos="100000">
                      <a:srgbClr val="007DFF"/>
                    </a:gs>
                  </a:gsLst>
                  <a:lin ang="3965999" scaled="0"/>
                </a:gradFill>
              </a:defRPr>
            </a:lvl1pPr>
          </a:lstStyle>
          <a:p>
            <a:r>
              <a:t>章节标题</a:t>
            </a:r>
          </a:p>
        </p:txBody>
      </p:sp>
      <p:sp>
        <p:nvSpPr>
          <p:cNvPr id="72"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79" name="幻灯片标题"/>
          <p:cNvSpPr txBox="1">
            <a:spLocks noGrp="1"/>
          </p:cNvSpPr>
          <p:nvPr>
            <p:ph type="title" hasCustomPrompt="1"/>
          </p:nvPr>
        </p:nvSpPr>
        <p:spPr>
          <a:prstGeom prst="rect">
            <a:avLst/>
          </a:prstGeom>
        </p:spPr>
        <p:txBody>
          <a:bodyPr/>
          <a:lstStyle/>
          <a:p>
            <a:r>
              <a:t>幻灯片标题</a:t>
            </a:r>
          </a:p>
        </p:txBody>
      </p:sp>
      <p:sp>
        <p:nvSpPr>
          <p:cNvPr id="80" name="幻灯片副标题"/>
          <p:cNvSpPr txBox="1">
            <a:spLocks noGrp="1"/>
          </p:cNvSpPr>
          <p:nvPr>
            <p:ph type="body" sz="quarter" idx="13" hasCustomPrompt="1"/>
          </p:nvPr>
        </p:nvSpPr>
        <p:spPr>
          <a:xfrm>
            <a:off x="1270000" y="2133600"/>
            <a:ext cx="21844000" cy="1016000"/>
          </a:xfrm>
          <a:prstGeom prst="rect">
            <a:avLst/>
          </a:prstGeom>
        </p:spPr>
        <p:txBody>
          <a:bodyPr/>
          <a:lstStyle>
            <a:lvl1pPr marL="0" indent="0" algn="ctr" defTabSz="784225">
              <a:spcBef>
                <a:spcPts val="0"/>
              </a:spcBef>
              <a:buClrTx/>
              <a:buSzTx/>
              <a:buNone/>
              <a:defRPr sz="5130">
                <a:solidFill>
                  <a:srgbClr val="D5D5D5"/>
                </a:solidFill>
                <a:latin typeface="Avenir Next Medium"/>
                <a:ea typeface="Avenir Next Medium"/>
                <a:cs typeface="Avenir Next Medium"/>
                <a:sym typeface="Avenir Next Medium"/>
              </a:defRPr>
            </a:lvl1pPr>
          </a:lstStyle>
          <a:p>
            <a:r>
              <a:t>幻灯片副标题</a:t>
            </a:r>
          </a:p>
        </p:txBody>
      </p:sp>
      <p:sp>
        <p:nvSpPr>
          <p:cNvPr id="8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议程">
    <p:spTree>
      <p:nvGrpSpPr>
        <p:cNvPr id="1" name=""/>
        <p:cNvGrpSpPr/>
        <p:nvPr/>
      </p:nvGrpSpPr>
      <p:grpSpPr>
        <a:xfrm>
          <a:off x="0" y="0"/>
          <a:ext cx="0" cy="0"/>
          <a:chOff x="0" y="0"/>
          <a:chExt cx="0" cy="0"/>
        </a:xfrm>
      </p:grpSpPr>
      <p:sp>
        <p:nvSpPr>
          <p:cNvPr id="88" name="议程标题"/>
          <p:cNvSpPr txBox="1">
            <a:spLocks noGrp="1"/>
          </p:cNvSpPr>
          <p:nvPr>
            <p:ph type="title" hasCustomPrompt="1"/>
          </p:nvPr>
        </p:nvSpPr>
        <p:spPr>
          <a:xfrm>
            <a:off x="1270000" y="812800"/>
            <a:ext cx="21844000" cy="1562100"/>
          </a:xfrm>
          <a:prstGeom prst="rect">
            <a:avLst/>
          </a:prstGeom>
        </p:spPr>
        <p:txBody>
          <a:bodyPr/>
          <a:lstStyle/>
          <a:p>
            <a:r>
              <a:t>议程标题</a:t>
            </a:r>
          </a:p>
        </p:txBody>
      </p:sp>
      <p:sp>
        <p:nvSpPr>
          <p:cNvPr id="89" name="议程副标题"/>
          <p:cNvSpPr txBox="1">
            <a:spLocks noGrp="1"/>
          </p:cNvSpPr>
          <p:nvPr>
            <p:ph type="body" sz="quarter" idx="13" hasCustomPrompt="1"/>
          </p:nvPr>
        </p:nvSpPr>
        <p:spPr>
          <a:xfrm>
            <a:off x="1270000" y="2133600"/>
            <a:ext cx="21844000" cy="1016000"/>
          </a:xfrm>
          <a:prstGeom prst="rect">
            <a:avLst/>
          </a:prstGeom>
        </p:spPr>
        <p:txBody>
          <a:bodyPr/>
          <a:lstStyle>
            <a:lvl1pPr marL="0" indent="0" algn="ctr" defTabSz="784225">
              <a:spcBef>
                <a:spcPts val="0"/>
              </a:spcBef>
              <a:buClrTx/>
              <a:buSzTx/>
              <a:buNone/>
              <a:defRPr sz="5130">
                <a:solidFill>
                  <a:srgbClr val="D5D5D5"/>
                </a:solidFill>
                <a:latin typeface="Avenir Next Medium"/>
                <a:ea typeface="Avenir Next Medium"/>
                <a:cs typeface="Avenir Next Medium"/>
                <a:sym typeface="Avenir Next Medium"/>
              </a:defRPr>
            </a:lvl1pPr>
          </a:lstStyle>
          <a:p>
            <a:r>
              <a:t>议程副标题</a:t>
            </a:r>
          </a:p>
        </p:txBody>
      </p:sp>
      <p:sp>
        <p:nvSpPr>
          <p:cNvPr id="90" name="正文级别 1…"/>
          <p:cNvSpPr txBox="1">
            <a:spLocks noGrp="1"/>
          </p:cNvSpPr>
          <p:nvPr>
            <p:ph type="body" idx="1" hasCustomPrompt="1"/>
          </p:nvPr>
        </p:nvSpPr>
        <p:spPr>
          <a:prstGeom prst="rect">
            <a:avLst/>
          </a:prstGeom>
        </p:spPr>
        <p:txBody>
          <a:bodyPr/>
          <a:lstStyle>
            <a:lvl1pPr marL="0" indent="0" defTabSz="825500">
              <a:buClrTx/>
              <a:buSzTx/>
              <a:buNone/>
              <a:defRPr sz="5500" spc="-55"/>
            </a:lvl1pPr>
            <a:lvl2pPr marL="0" indent="0" defTabSz="825500">
              <a:buClrTx/>
              <a:buSzTx/>
              <a:buNone/>
              <a:defRPr sz="5500" spc="-55"/>
            </a:lvl2pPr>
            <a:lvl3pPr marL="0" indent="0" defTabSz="825500">
              <a:buClrTx/>
              <a:buSzTx/>
              <a:buNone/>
              <a:defRPr sz="5500" spc="-55"/>
            </a:lvl3pPr>
            <a:lvl4pPr marL="0" indent="0" defTabSz="825500">
              <a:buClrTx/>
              <a:buSzTx/>
              <a:buNone/>
              <a:defRPr sz="5500" spc="-55"/>
            </a:lvl4pPr>
            <a:lvl5pPr marL="0" indent="0" defTabSz="825500">
              <a:buClrTx/>
              <a:buSzTx/>
              <a:buNone/>
              <a:defRPr sz="5500" spc="-55"/>
            </a:lvl5pPr>
          </a:lstStyle>
          <a:p>
            <a:r>
              <a:t>议程主题</a:t>
            </a:r>
          </a:p>
          <a:p>
            <a:pPr lvl="1"/>
            <a:endParaRPr/>
          </a:p>
          <a:p>
            <a:pPr lvl="2"/>
            <a:endParaRPr/>
          </a:p>
          <a:p>
            <a:pPr lvl="3"/>
            <a:endParaRPr/>
          </a:p>
          <a:p>
            <a:pPr lvl="4"/>
            <a:endParaRPr/>
          </a:p>
        </p:txBody>
      </p:sp>
      <p:sp>
        <p:nvSpPr>
          <p:cNvPr id="9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0000"/>
            </a:gs>
            <a:gs pos="100000">
              <a:srgbClr val="3B3B3B"/>
            </a:gs>
          </a:gsLst>
          <a:lin ang="5400000" scaled="0"/>
        </a:gradFill>
        <a:effectLst/>
      </p:bgPr>
    </p:bg>
    <p:spTree>
      <p:nvGrpSpPr>
        <p:cNvPr id="1" name=""/>
        <p:cNvGrpSpPr/>
        <p:nvPr/>
      </p:nvGrpSpPr>
      <p:grpSpPr>
        <a:xfrm>
          <a:off x="0" y="0"/>
          <a:ext cx="0" cy="0"/>
          <a:chOff x="0" y="0"/>
          <a:chExt cx="0" cy="0"/>
        </a:xfrm>
      </p:grpSpPr>
      <p:sp>
        <p:nvSpPr>
          <p:cNvPr id="2" name="幻灯片标题"/>
          <p:cNvSpPr txBox="1">
            <a:spLocks noGrp="1"/>
          </p:cNvSpPr>
          <p:nvPr>
            <p:ph type="title" hasCustomPrompt="1"/>
          </p:nvPr>
        </p:nvSpPr>
        <p:spPr>
          <a:xfrm>
            <a:off x="1270000" y="812800"/>
            <a:ext cx="21844000" cy="15574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normAutofit/>
          </a:bodyPr>
          <a:lstStyle/>
          <a:p>
            <a:r>
              <a:t>幻灯片标题</a:t>
            </a:r>
          </a:p>
        </p:txBody>
      </p:sp>
      <p:sp>
        <p:nvSpPr>
          <p:cNvPr id="3" name="正文级别 1…"/>
          <p:cNvSpPr txBox="1">
            <a:spLocks noGrp="1"/>
          </p:cNvSpPr>
          <p:nvPr>
            <p:ph type="body" idx="1" hasCustomPrompt="1"/>
          </p:nvPr>
        </p:nvSpPr>
        <p:spPr>
          <a:xfrm>
            <a:off x="1270000" y="4267200"/>
            <a:ext cx="21844000" cy="8432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幻灯片项目符号文本</a:t>
            </a:r>
          </a:p>
          <a:p>
            <a:pPr lvl="1"/>
            <a:endParaRPr/>
          </a:p>
          <a:p>
            <a:pPr lvl="2"/>
            <a:endParaRPr/>
          </a:p>
          <a:p>
            <a:pPr lvl="3"/>
            <a:endParaRPr/>
          </a:p>
          <a:p>
            <a:pPr lvl="4"/>
            <a:endParaRPr/>
          </a:p>
        </p:txBody>
      </p:sp>
      <p:sp>
        <p:nvSpPr>
          <p:cNvPr id="4" name="幻灯片编号"/>
          <p:cNvSpPr txBox="1">
            <a:spLocks noGrp="1"/>
          </p:cNvSpPr>
          <p:nvPr>
            <p:ph type="sldNum" sz="quarter" idx="2"/>
          </p:nvPr>
        </p:nvSpPr>
        <p:spPr>
          <a:xfrm>
            <a:off x="11966448" y="13065506"/>
            <a:ext cx="438405" cy="482601"/>
          </a:xfrm>
          <a:prstGeom prst="rect">
            <a:avLst/>
          </a:prstGeom>
          <a:ln w="12700">
            <a:miter lim="400000"/>
          </a:ln>
        </p:spPr>
        <p:txBody>
          <a:bodyPr wrap="none" lIns="50800" tIns="50800" rIns="50800" bIns="50800" anchor="b">
            <a:spAutoFit/>
          </a:bodyPr>
          <a:lstStyle>
            <a:lvl1pPr algn="ctr" defTabSz="825500">
              <a:spcBef>
                <a:spcPts val="0"/>
              </a:spcBef>
              <a:defRPr sz="22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Avenir Next Demi Bold"/>
        </a:defRPr>
      </a:lvl1pPr>
      <a:lvl2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Avenir Next Demi Bold"/>
        </a:defRPr>
      </a:lvl2pPr>
      <a:lvl3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Avenir Next Demi Bold"/>
        </a:defRPr>
      </a:lvl3pPr>
      <a:lvl4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Avenir Next Demi Bold"/>
        </a:defRPr>
      </a:lvl4pPr>
      <a:lvl5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Avenir Next Demi Bold"/>
        </a:defRPr>
      </a:lvl5pPr>
      <a:lvl6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Avenir Next Demi Bold"/>
        </a:defRPr>
      </a:lvl6pPr>
      <a:lvl7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Avenir Next Demi Bold"/>
        </a:defRPr>
      </a:lvl7pPr>
      <a:lvl8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Avenir Next Demi Bold"/>
        </a:defRPr>
      </a:lvl8pPr>
      <a:lvl9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Avenir Next Demi Bold"/>
        </a:defRPr>
      </a:lvl9pPr>
    </p:titleStyle>
    <p:bodyStyle>
      <a:lvl1pPr marL="5588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Avenir Next Regular"/>
          <a:ea typeface="Avenir Next Regular"/>
          <a:cs typeface="Avenir Next Regular"/>
          <a:sym typeface="Avenir Next Regular"/>
        </a:defRPr>
      </a:lvl1pPr>
      <a:lvl2pPr marL="11176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Avenir Next Regular"/>
          <a:ea typeface="Avenir Next Regular"/>
          <a:cs typeface="Avenir Next Regular"/>
          <a:sym typeface="Avenir Next Regular"/>
        </a:defRPr>
      </a:lvl2pPr>
      <a:lvl3pPr marL="16764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Avenir Next Regular"/>
          <a:ea typeface="Avenir Next Regular"/>
          <a:cs typeface="Avenir Next Regular"/>
          <a:sym typeface="Avenir Next Regular"/>
        </a:defRPr>
      </a:lvl3pPr>
      <a:lvl4pPr marL="22352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Avenir Next Regular"/>
          <a:ea typeface="Avenir Next Regular"/>
          <a:cs typeface="Avenir Next Regular"/>
          <a:sym typeface="Avenir Next Regular"/>
        </a:defRPr>
      </a:lvl4pPr>
      <a:lvl5pPr marL="27940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Avenir Next Regular"/>
          <a:ea typeface="Avenir Next Regular"/>
          <a:cs typeface="Avenir Next Regular"/>
          <a:sym typeface="Avenir Next Regular"/>
        </a:defRPr>
      </a:lvl5pPr>
      <a:lvl6pPr marL="33528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Avenir Next Regular"/>
          <a:ea typeface="Avenir Next Regular"/>
          <a:cs typeface="Avenir Next Regular"/>
          <a:sym typeface="Avenir Next Regular"/>
        </a:defRPr>
      </a:lvl6pPr>
      <a:lvl7pPr marL="39116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Avenir Next Regular"/>
          <a:ea typeface="Avenir Next Regular"/>
          <a:cs typeface="Avenir Next Regular"/>
          <a:sym typeface="Avenir Next Regular"/>
        </a:defRPr>
      </a:lvl7pPr>
      <a:lvl8pPr marL="44704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Avenir Next Regular"/>
          <a:ea typeface="Avenir Next Regular"/>
          <a:cs typeface="Avenir Next Regular"/>
          <a:sym typeface="Avenir Next Regular"/>
        </a:defRPr>
      </a:lvl8pPr>
      <a:lvl9pPr marL="50292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Avenir Next Regular"/>
          <a:ea typeface="Avenir Next Regular"/>
          <a:cs typeface="Avenir Next Regular"/>
          <a:sym typeface="Avenir Next Regular"/>
        </a:defRPr>
      </a:lvl9pPr>
    </p:bodyStyle>
    <p:otherStyle>
      <a:lvl1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1pPr>
      <a:lvl2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2pPr>
      <a:lvl3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3pPr>
      <a:lvl4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4pPr>
      <a:lvl5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5pPr>
      <a:lvl6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6pPr>
      <a:lvl7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7pPr>
      <a:lvl8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8pPr>
      <a:lvl9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Avenir Next Regular"/>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8.png"/><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colab.research.google.com/"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hyperlink" Target="https://github.com/TingliangZhang/EggProject202008"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8" Type="http://schemas.openxmlformats.org/officeDocument/2006/relationships/image" Target="../media/image36.png"/><Relationship Id="rId3" Type="http://schemas.microsoft.com/office/2007/relationships/media" Target="../media/media2.mp4"/><Relationship Id="rId7" Type="http://schemas.openxmlformats.org/officeDocument/2006/relationships/image" Target="../media/image35.jpe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notesSlide" Target="../notesSlides/notesSlide5.xml"/><Relationship Id="rId5" Type="http://schemas.openxmlformats.org/officeDocument/2006/relationships/slideLayout" Target="../slideLayouts/slideLayout1.xml"/><Relationship Id="rId10" Type="http://schemas.openxmlformats.org/officeDocument/2006/relationships/image" Target="../media/image38.png"/><Relationship Id="rId4" Type="http://schemas.openxmlformats.org/officeDocument/2006/relationships/video" Target="../media/media2.mp4"/><Relationship Id="rId9" Type="http://schemas.openxmlformats.org/officeDocument/2006/relationships/image" Target="../media/image37.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151" name="图像" descr="图像"/>
          <p:cNvPicPr>
            <a:picLocks noChangeAspect="1"/>
          </p:cNvPicPr>
          <p:nvPr/>
        </p:nvPicPr>
        <p:blipFill>
          <a:blip r:embed="rId2"/>
          <a:stretch>
            <a:fillRect/>
          </a:stretch>
        </p:blipFill>
        <p:spPr>
          <a:xfrm>
            <a:off x="4116762" y="897467"/>
            <a:ext cx="16150476" cy="19445504"/>
          </a:xfrm>
          <a:prstGeom prst="rect">
            <a:avLst/>
          </a:prstGeom>
          <a:ln w="12700">
            <a:miter lim="400000"/>
          </a:ln>
        </p:spPr>
      </p:pic>
      <p:pic>
        <p:nvPicPr>
          <p:cNvPr id="152" name="屏幕快照 2019-11-17 上午11.30.52.png" descr="屏幕快照 2019-11-17 上午11.30.52.png"/>
          <p:cNvPicPr>
            <a:picLocks noChangeAspect="1"/>
          </p:cNvPicPr>
          <p:nvPr/>
        </p:nvPicPr>
        <p:blipFill>
          <a:blip r:embed="rId3"/>
          <a:srcRect l="30808" t="37503" r="37850" b="44966"/>
          <a:stretch>
            <a:fillRect/>
          </a:stretch>
        </p:blipFill>
        <p:spPr>
          <a:xfrm>
            <a:off x="532062" y="2938079"/>
            <a:ext cx="4416426" cy="1751525"/>
          </a:xfrm>
          <a:custGeom>
            <a:avLst/>
            <a:gdLst/>
            <a:ahLst/>
            <a:cxnLst>
              <a:cxn ang="0">
                <a:pos x="wd2" y="hd2"/>
              </a:cxn>
              <a:cxn ang="5400000">
                <a:pos x="wd2" y="hd2"/>
              </a:cxn>
              <a:cxn ang="10800000">
                <a:pos x="wd2" y="hd2"/>
              </a:cxn>
              <a:cxn ang="16200000">
                <a:pos x="wd2" y="hd2"/>
              </a:cxn>
            </a:cxnLst>
            <a:rect l="0" t="0" r="r" b="b"/>
            <a:pathLst>
              <a:path w="21261" h="20829" extrusionOk="0">
                <a:moveTo>
                  <a:pt x="2505" y="2"/>
                </a:moveTo>
                <a:cubicBezTo>
                  <a:pt x="1005" y="-86"/>
                  <a:pt x="-145" y="2984"/>
                  <a:pt x="222" y="6369"/>
                </a:cubicBezTo>
                <a:cubicBezTo>
                  <a:pt x="436" y="8346"/>
                  <a:pt x="735" y="9190"/>
                  <a:pt x="1865" y="11027"/>
                </a:cubicBezTo>
                <a:cubicBezTo>
                  <a:pt x="3328" y="13406"/>
                  <a:pt x="3588" y="14742"/>
                  <a:pt x="2921" y="16445"/>
                </a:cubicBezTo>
                <a:cubicBezTo>
                  <a:pt x="2559" y="17370"/>
                  <a:pt x="1808" y="17399"/>
                  <a:pt x="1110" y="16516"/>
                </a:cubicBezTo>
                <a:cubicBezTo>
                  <a:pt x="833" y="16166"/>
                  <a:pt x="582" y="15879"/>
                  <a:pt x="552" y="15879"/>
                </a:cubicBezTo>
                <a:cubicBezTo>
                  <a:pt x="466" y="15879"/>
                  <a:pt x="0" y="17829"/>
                  <a:pt x="0" y="18191"/>
                </a:cubicBezTo>
                <a:cubicBezTo>
                  <a:pt x="0" y="18530"/>
                  <a:pt x="515" y="19310"/>
                  <a:pt x="1135" y="19909"/>
                </a:cubicBezTo>
                <a:cubicBezTo>
                  <a:pt x="2097" y="20840"/>
                  <a:pt x="3696" y="19926"/>
                  <a:pt x="4274" y="18111"/>
                </a:cubicBezTo>
                <a:cubicBezTo>
                  <a:pt x="4865" y="16256"/>
                  <a:pt x="4919" y="13490"/>
                  <a:pt x="4404" y="11588"/>
                </a:cubicBezTo>
                <a:cubicBezTo>
                  <a:pt x="4248" y="11014"/>
                  <a:pt x="3691" y="9799"/>
                  <a:pt x="3166" y="8894"/>
                </a:cubicBezTo>
                <a:cubicBezTo>
                  <a:pt x="1814" y="6564"/>
                  <a:pt x="1674" y="6207"/>
                  <a:pt x="1674" y="5085"/>
                </a:cubicBezTo>
                <a:cubicBezTo>
                  <a:pt x="1674" y="3212"/>
                  <a:pt x="2619" y="2606"/>
                  <a:pt x="3533" y="3896"/>
                </a:cubicBezTo>
                <a:lnTo>
                  <a:pt x="4018" y="4580"/>
                </a:lnTo>
                <a:lnTo>
                  <a:pt x="4280" y="3466"/>
                </a:lnTo>
                <a:cubicBezTo>
                  <a:pt x="4423" y="2852"/>
                  <a:pt x="4539" y="2213"/>
                  <a:pt x="4539" y="2045"/>
                </a:cubicBezTo>
                <a:cubicBezTo>
                  <a:pt x="4539" y="1568"/>
                  <a:pt x="3401" y="264"/>
                  <a:pt x="2809" y="63"/>
                </a:cubicBezTo>
                <a:cubicBezTo>
                  <a:pt x="2706" y="28"/>
                  <a:pt x="2605" y="8"/>
                  <a:pt x="2505" y="2"/>
                </a:cubicBezTo>
                <a:close/>
                <a:moveTo>
                  <a:pt x="16119" y="21"/>
                </a:moveTo>
                <a:cubicBezTo>
                  <a:pt x="14895" y="28"/>
                  <a:pt x="13855" y="2001"/>
                  <a:pt x="13855" y="5118"/>
                </a:cubicBezTo>
                <a:cubicBezTo>
                  <a:pt x="13855" y="7616"/>
                  <a:pt x="14306" y="9149"/>
                  <a:pt x="15661" y="11263"/>
                </a:cubicBezTo>
                <a:cubicBezTo>
                  <a:pt x="16446" y="12488"/>
                  <a:pt x="16960" y="13893"/>
                  <a:pt x="16960" y="14807"/>
                </a:cubicBezTo>
                <a:cubicBezTo>
                  <a:pt x="16960" y="17079"/>
                  <a:pt x="15622" y="17950"/>
                  <a:pt x="14621" y="16332"/>
                </a:cubicBezTo>
                <a:cubicBezTo>
                  <a:pt x="14211" y="15668"/>
                  <a:pt x="14124" y="15755"/>
                  <a:pt x="13846" y="17101"/>
                </a:cubicBezTo>
                <a:cubicBezTo>
                  <a:pt x="13560" y="18485"/>
                  <a:pt x="13547" y="18429"/>
                  <a:pt x="14513" y="19583"/>
                </a:cubicBezTo>
                <a:cubicBezTo>
                  <a:pt x="15888" y="21228"/>
                  <a:pt x="17701" y="19891"/>
                  <a:pt x="18229" y="16846"/>
                </a:cubicBezTo>
                <a:cubicBezTo>
                  <a:pt x="18587" y="14776"/>
                  <a:pt x="18333" y="11891"/>
                  <a:pt x="17659" y="10394"/>
                </a:cubicBezTo>
                <a:cubicBezTo>
                  <a:pt x="17505" y="10052"/>
                  <a:pt x="16963" y="9087"/>
                  <a:pt x="16456" y="8252"/>
                </a:cubicBezTo>
                <a:cubicBezTo>
                  <a:pt x="15948" y="7417"/>
                  <a:pt x="15478" y="6478"/>
                  <a:pt x="15411" y="6166"/>
                </a:cubicBezTo>
                <a:cubicBezTo>
                  <a:pt x="14910" y="3857"/>
                  <a:pt x="16009" y="2335"/>
                  <a:pt x="17117" y="3801"/>
                </a:cubicBezTo>
                <a:cubicBezTo>
                  <a:pt x="17637" y="4490"/>
                  <a:pt x="17687" y="4451"/>
                  <a:pt x="18020" y="3055"/>
                </a:cubicBezTo>
                <a:lnTo>
                  <a:pt x="18267" y="2022"/>
                </a:lnTo>
                <a:lnTo>
                  <a:pt x="17822" y="1304"/>
                </a:lnTo>
                <a:cubicBezTo>
                  <a:pt x="17270" y="418"/>
                  <a:pt x="16676" y="18"/>
                  <a:pt x="16119" y="21"/>
                </a:cubicBezTo>
                <a:close/>
                <a:moveTo>
                  <a:pt x="6595" y="1474"/>
                </a:moveTo>
                <a:cubicBezTo>
                  <a:pt x="6510" y="1486"/>
                  <a:pt x="6422" y="1604"/>
                  <a:pt x="6284" y="1828"/>
                </a:cubicBezTo>
                <a:cubicBezTo>
                  <a:pt x="5919" y="2419"/>
                  <a:pt x="5861" y="3767"/>
                  <a:pt x="6167" y="4523"/>
                </a:cubicBezTo>
                <a:cubicBezTo>
                  <a:pt x="6452" y="5227"/>
                  <a:pt x="7067" y="4995"/>
                  <a:pt x="7243" y="4117"/>
                </a:cubicBezTo>
                <a:cubicBezTo>
                  <a:pt x="7424" y="3218"/>
                  <a:pt x="7290" y="2297"/>
                  <a:pt x="6899" y="1748"/>
                </a:cubicBezTo>
                <a:cubicBezTo>
                  <a:pt x="6765" y="1560"/>
                  <a:pt x="6681" y="1463"/>
                  <a:pt x="6595" y="1474"/>
                </a:cubicBezTo>
                <a:close/>
                <a:moveTo>
                  <a:pt x="11714" y="1512"/>
                </a:moveTo>
                <a:cubicBezTo>
                  <a:pt x="11624" y="1536"/>
                  <a:pt x="11534" y="1645"/>
                  <a:pt x="11412" y="1842"/>
                </a:cubicBezTo>
                <a:cubicBezTo>
                  <a:pt x="11039" y="2445"/>
                  <a:pt x="10965" y="3737"/>
                  <a:pt x="11253" y="4603"/>
                </a:cubicBezTo>
                <a:cubicBezTo>
                  <a:pt x="11387" y="5005"/>
                  <a:pt x="11926" y="5091"/>
                  <a:pt x="12136" y="4745"/>
                </a:cubicBezTo>
                <a:cubicBezTo>
                  <a:pt x="12597" y="3984"/>
                  <a:pt x="12527" y="2262"/>
                  <a:pt x="12012" y="1682"/>
                </a:cubicBezTo>
                <a:cubicBezTo>
                  <a:pt x="11892" y="1547"/>
                  <a:pt x="11803" y="1489"/>
                  <a:pt x="11714" y="1512"/>
                </a:cubicBezTo>
                <a:close/>
                <a:moveTo>
                  <a:pt x="20491" y="1540"/>
                </a:moveTo>
                <a:cubicBezTo>
                  <a:pt x="19952" y="1507"/>
                  <a:pt x="19566" y="3401"/>
                  <a:pt x="20015" y="4509"/>
                </a:cubicBezTo>
                <a:cubicBezTo>
                  <a:pt x="20528" y="5776"/>
                  <a:pt x="21455" y="4346"/>
                  <a:pt x="21159" y="2744"/>
                </a:cubicBezTo>
                <a:cubicBezTo>
                  <a:pt x="21085" y="2343"/>
                  <a:pt x="20892" y="1865"/>
                  <a:pt x="20730" y="1682"/>
                </a:cubicBezTo>
                <a:cubicBezTo>
                  <a:pt x="20648" y="1591"/>
                  <a:pt x="20568" y="1545"/>
                  <a:pt x="20491" y="1540"/>
                </a:cubicBezTo>
                <a:close/>
                <a:moveTo>
                  <a:pt x="6093" y="7624"/>
                </a:moveTo>
                <a:lnTo>
                  <a:pt x="6095" y="9026"/>
                </a:lnTo>
                <a:cubicBezTo>
                  <a:pt x="6102" y="14181"/>
                  <a:pt x="7261" y="19664"/>
                  <a:pt x="8536" y="20579"/>
                </a:cubicBezTo>
                <a:cubicBezTo>
                  <a:pt x="9838" y="21514"/>
                  <a:pt x="10951" y="19811"/>
                  <a:pt x="11733" y="15685"/>
                </a:cubicBezTo>
                <a:cubicBezTo>
                  <a:pt x="12060" y="13957"/>
                  <a:pt x="12407" y="10271"/>
                  <a:pt x="12417" y="8436"/>
                </a:cubicBezTo>
                <a:cubicBezTo>
                  <a:pt x="12421" y="7651"/>
                  <a:pt x="12402" y="7624"/>
                  <a:pt x="11780" y="7624"/>
                </a:cubicBezTo>
                <a:lnTo>
                  <a:pt x="11139" y="7624"/>
                </a:lnTo>
                <a:lnTo>
                  <a:pt x="11020" y="9937"/>
                </a:lnTo>
                <a:cubicBezTo>
                  <a:pt x="10819" y="13822"/>
                  <a:pt x="9916" y="17648"/>
                  <a:pt x="9201" y="17648"/>
                </a:cubicBezTo>
                <a:cubicBezTo>
                  <a:pt x="8422" y="17648"/>
                  <a:pt x="7593" y="13800"/>
                  <a:pt x="7344" y="9026"/>
                </a:cubicBezTo>
                <a:lnTo>
                  <a:pt x="7272" y="7624"/>
                </a:lnTo>
                <a:lnTo>
                  <a:pt x="6681" y="7624"/>
                </a:lnTo>
                <a:lnTo>
                  <a:pt x="6093" y="7624"/>
                </a:lnTo>
                <a:close/>
                <a:moveTo>
                  <a:pt x="19826" y="7921"/>
                </a:moveTo>
                <a:lnTo>
                  <a:pt x="19826" y="13816"/>
                </a:lnTo>
                <a:lnTo>
                  <a:pt x="19826" y="19711"/>
                </a:lnTo>
                <a:lnTo>
                  <a:pt x="20542" y="19711"/>
                </a:lnTo>
                <a:lnTo>
                  <a:pt x="21261" y="19711"/>
                </a:lnTo>
                <a:lnTo>
                  <a:pt x="21261" y="13816"/>
                </a:lnTo>
                <a:lnTo>
                  <a:pt x="21261" y="7921"/>
                </a:lnTo>
                <a:lnTo>
                  <a:pt x="20542" y="7921"/>
                </a:lnTo>
                <a:lnTo>
                  <a:pt x="19826" y="7921"/>
                </a:lnTo>
                <a:close/>
              </a:path>
            </a:pathLst>
          </a:custGeom>
          <a:ln w="12700">
            <a:miter lim="400000"/>
          </a:ln>
        </p:spPr>
      </p:pic>
      <p:pic>
        <p:nvPicPr>
          <p:cNvPr id="153" name="图像" descr="图像"/>
          <p:cNvPicPr>
            <a:picLocks noChangeAspect="1"/>
          </p:cNvPicPr>
          <p:nvPr/>
        </p:nvPicPr>
        <p:blipFill>
          <a:blip r:embed="rId4"/>
          <a:stretch>
            <a:fillRect/>
          </a:stretch>
        </p:blipFill>
        <p:spPr>
          <a:xfrm>
            <a:off x="22183104" y="-1252235"/>
            <a:ext cx="3138861" cy="3199672"/>
          </a:xfrm>
          <a:prstGeom prst="rect">
            <a:avLst/>
          </a:prstGeom>
          <a:ln w="12700">
            <a:miter lim="400000"/>
          </a:ln>
        </p:spPr>
      </p:pic>
      <p:sp>
        <p:nvSpPr>
          <p:cNvPr id="154" name="GeNe"/>
          <p:cNvSpPr txBox="1">
            <a:spLocks noGrp="1"/>
          </p:cNvSpPr>
          <p:nvPr>
            <p:ph type="subTitle" sz="quarter" idx="1"/>
          </p:nvPr>
        </p:nvSpPr>
        <p:spPr>
          <a:xfrm>
            <a:off x="326471" y="4721822"/>
            <a:ext cx="13103408" cy="4233351"/>
          </a:xfrm>
          <a:prstGeom prst="rect">
            <a:avLst/>
          </a:prstGeom>
        </p:spPr>
        <p:txBody>
          <a:bodyPr/>
          <a:lstStyle>
            <a:lvl1pPr>
              <a:defRPr sz="18000" spc="540">
                <a:solidFill>
                  <a:srgbClr val="212121"/>
                </a:solidFill>
                <a:latin typeface="CopenhagenGrotesk-light"/>
                <a:ea typeface="CopenhagenGrotesk-light"/>
                <a:cs typeface="CopenhagenGrotesk-light"/>
                <a:sym typeface="Copenhagen Grotesk light"/>
              </a:defRPr>
            </a:lvl1pPr>
          </a:lstStyle>
          <a:p>
            <a:r>
              <a:t>GeNe</a:t>
            </a:r>
          </a:p>
        </p:txBody>
      </p:sp>
      <p:pic>
        <p:nvPicPr>
          <p:cNvPr id="155" name="图像" descr="图像"/>
          <p:cNvPicPr>
            <a:picLocks noChangeAspect="1"/>
          </p:cNvPicPr>
          <p:nvPr/>
        </p:nvPicPr>
        <p:blipFill>
          <a:blip r:embed="rId5"/>
          <a:stretch>
            <a:fillRect/>
          </a:stretch>
        </p:blipFill>
        <p:spPr>
          <a:xfrm>
            <a:off x="233094" y="-1252235"/>
            <a:ext cx="3198130" cy="3199672"/>
          </a:xfrm>
          <a:prstGeom prst="rect">
            <a:avLst/>
          </a:prstGeom>
          <a:ln w="12700">
            <a:miter lim="400000"/>
          </a:ln>
        </p:spPr>
      </p:pic>
      <p:pic>
        <p:nvPicPr>
          <p:cNvPr id="156" name="图像" descr="图像"/>
          <p:cNvPicPr>
            <a:picLocks noChangeAspect="1"/>
          </p:cNvPicPr>
          <p:nvPr/>
        </p:nvPicPr>
        <p:blipFill>
          <a:blip r:embed="rId6"/>
          <a:stretch>
            <a:fillRect/>
          </a:stretch>
        </p:blipFill>
        <p:spPr>
          <a:xfrm>
            <a:off x="4536086" y="-1236802"/>
            <a:ext cx="3003256" cy="3199672"/>
          </a:xfrm>
          <a:prstGeom prst="rect">
            <a:avLst/>
          </a:prstGeom>
          <a:ln w="12700">
            <a:miter lim="400000"/>
          </a:ln>
        </p:spPr>
      </p:pic>
      <p:pic>
        <p:nvPicPr>
          <p:cNvPr id="157" name="图像" descr="图像"/>
          <p:cNvPicPr>
            <a:picLocks noChangeAspect="1"/>
          </p:cNvPicPr>
          <p:nvPr/>
        </p:nvPicPr>
        <p:blipFill>
          <a:blip r:embed="rId7"/>
          <a:stretch>
            <a:fillRect/>
          </a:stretch>
        </p:blipFill>
        <p:spPr>
          <a:xfrm>
            <a:off x="13216115" y="-1236802"/>
            <a:ext cx="3168204" cy="3168806"/>
          </a:xfrm>
          <a:prstGeom prst="rect">
            <a:avLst/>
          </a:prstGeom>
          <a:ln w="12700">
            <a:miter lim="400000"/>
          </a:ln>
        </p:spPr>
      </p:pic>
      <p:pic>
        <p:nvPicPr>
          <p:cNvPr id="158" name="图像" descr="图像"/>
          <p:cNvPicPr>
            <a:picLocks noChangeAspect="1"/>
          </p:cNvPicPr>
          <p:nvPr/>
        </p:nvPicPr>
        <p:blipFill>
          <a:blip r:embed="rId8"/>
          <a:stretch>
            <a:fillRect/>
          </a:stretch>
        </p:blipFill>
        <p:spPr>
          <a:xfrm>
            <a:off x="17591518" y="-1344600"/>
            <a:ext cx="3384386" cy="3384401"/>
          </a:xfrm>
          <a:prstGeom prst="rect">
            <a:avLst/>
          </a:prstGeom>
          <a:ln w="12700">
            <a:miter lim="400000"/>
          </a:ln>
        </p:spPr>
      </p:pic>
      <p:pic>
        <p:nvPicPr>
          <p:cNvPr id="159" name="图像" descr="图像"/>
          <p:cNvPicPr>
            <a:picLocks noChangeAspect="1"/>
          </p:cNvPicPr>
          <p:nvPr/>
        </p:nvPicPr>
        <p:blipFill>
          <a:blip r:embed="rId9"/>
          <a:stretch>
            <a:fillRect/>
          </a:stretch>
        </p:blipFill>
        <p:spPr>
          <a:xfrm>
            <a:off x="8551357" y="-1189467"/>
            <a:ext cx="3558574" cy="3384401"/>
          </a:xfrm>
          <a:prstGeom prst="rect">
            <a:avLst/>
          </a:prstGeom>
          <a:ln w="12700">
            <a:miter lim="400000"/>
          </a:ln>
        </p:spPr>
      </p:pic>
      <p:pic>
        <p:nvPicPr>
          <p:cNvPr id="160" name="图像" descr="图像"/>
          <p:cNvPicPr>
            <a:picLocks noChangeAspect="1"/>
          </p:cNvPicPr>
          <p:nvPr/>
        </p:nvPicPr>
        <p:blipFill>
          <a:blip r:embed="rId10"/>
          <a:stretch>
            <a:fillRect/>
          </a:stretch>
        </p:blipFill>
        <p:spPr>
          <a:xfrm>
            <a:off x="52876" y="8173304"/>
            <a:ext cx="3558566" cy="3558566"/>
          </a:xfrm>
          <a:prstGeom prst="rect">
            <a:avLst/>
          </a:prstGeom>
          <a:ln w="12700">
            <a:miter lim="400000"/>
          </a:ln>
        </p:spPr>
      </p:pic>
      <p:pic>
        <p:nvPicPr>
          <p:cNvPr id="161" name="图像" descr="图像"/>
          <p:cNvPicPr>
            <a:picLocks noChangeAspect="1"/>
          </p:cNvPicPr>
          <p:nvPr/>
        </p:nvPicPr>
        <p:blipFill>
          <a:blip r:embed="rId11"/>
          <a:stretch>
            <a:fillRect/>
          </a:stretch>
        </p:blipFill>
        <p:spPr>
          <a:xfrm>
            <a:off x="-53435" y="12424825"/>
            <a:ext cx="3771188" cy="3771181"/>
          </a:xfrm>
          <a:prstGeom prst="rect">
            <a:avLst/>
          </a:prstGeom>
          <a:ln w="12700">
            <a:miter lim="400000"/>
          </a:ln>
        </p:spPr>
      </p:pic>
      <p:sp>
        <p:nvSpPr>
          <p:cNvPr id="162" name="选手：…"/>
          <p:cNvSpPr txBox="1">
            <a:spLocks noGrp="1"/>
          </p:cNvSpPr>
          <p:nvPr>
            <p:ph type="body" idx="13"/>
          </p:nvPr>
        </p:nvSpPr>
        <p:spPr>
          <a:xfrm>
            <a:off x="16416883" y="11341008"/>
            <a:ext cx="8025476" cy="205927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algn="l" defTabSz="825500">
              <a:defRPr sz="3500" spc="349">
                <a:solidFill>
                  <a:srgbClr val="000000"/>
                </a:solidFill>
                <a:latin typeface="FZYouXian-Z09"/>
                <a:ea typeface="FZYouXian-Z09"/>
                <a:cs typeface="FZYouXian-Z09"/>
                <a:sym typeface="FZYouXian-Z09"/>
              </a:defRPr>
            </a:pPr>
            <a:r>
              <a:rPr dirty="0" err="1"/>
              <a:t>选手</a:t>
            </a:r>
            <a:r>
              <a:rPr dirty="0"/>
              <a:t>：</a:t>
            </a:r>
          </a:p>
          <a:p>
            <a:pPr algn="l" defTabSz="825500">
              <a:defRPr sz="3500" spc="349">
                <a:solidFill>
                  <a:srgbClr val="000000"/>
                </a:solidFill>
                <a:latin typeface="FZYouXian-Z09"/>
                <a:ea typeface="FZYouXian-Z09"/>
                <a:cs typeface="FZYouXian-Z09"/>
                <a:sym typeface="FZYouXian-Z09"/>
              </a:defRPr>
            </a:pPr>
            <a:r>
              <a:rPr dirty="0" err="1"/>
              <a:t>童画</a:t>
            </a:r>
            <a:r>
              <a:rPr dirty="0"/>
              <a:t> </a:t>
            </a:r>
            <a:r>
              <a:rPr dirty="0" err="1"/>
              <a:t>张庭梁</a:t>
            </a:r>
            <a:r>
              <a:rPr dirty="0"/>
              <a:t> </a:t>
            </a:r>
            <a:r>
              <a:rPr dirty="0" err="1"/>
              <a:t>涂美琪</a:t>
            </a:r>
            <a:r>
              <a:rPr dirty="0"/>
              <a:t> </a:t>
            </a:r>
            <a:r>
              <a:rPr dirty="0" err="1"/>
              <a:t>王亦童</a:t>
            </a:r>
            <a:r>
              <a:rPr dirty="0"/>
              <a:t> </a:t>
            </a:r>
            <a:r>
              <a:rPr dirty="0" err="1"/>
              <a:t>郑士煜</a:t>
            </a:r>
            <a:endParaRPr lang="en-US" dirty="0"/>
          </a:p>
          <a:p>
            <a:pPr algn="l" defTabSz="825500">
              <a:defRPr sz="3500" spc="349">
                <a:solidFill>
                  <a:srgbClr val="000000"/>
                </a:solidFill>
                <a:latin typeface="FZYouXian-Z09"/>
                <a:ea typeface="FZYouXian-Z09"/>
                <a:cs typeface="FZYouXian-Z09"/>
                <a:sym typeface="FZYouXian-Z09"/>
              </a:defRPr>
            </a:pPr>
            <a:r>
              <a:rPr lang="zh-CN" altLang="en-US" dirty="0"/>
              <a:t>（清华大学）</a:t>
            </a:r>
            <a:endParaRPr dirty="0"/>
          </a:p>
        </p:txBody>
      </p:sp>
      <p:sp>
        <p:nvSpPr>
          <p:cNvPr id="163" name="倾诉引导/情绪记录/咨询辅助/人际激活…"/>
          <p:cNvSpPr txBox="1"/>
          <p:nvPr/>
        </p:nvSpPr>
        <p:spPr>
          <a:xfrm>
            <a:off x="16442526" y="6273222"/>
            <a:ext cx="7509361" cy="68607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825500">
              <a:spcBef>
                <a:spcPts val="0"/>
              </a:spcBef>
              <a:defRPr sz="6100">
                <a:solidFill>
                  <a:srgbClr val="000000"/>
                </a:solidFill>
                <a:latin typeface="FZYouXian-Z09"/>
                <a:ea typeface="FZYouXian-Z09"/>
                <a:cs typeface="FZYouXian-Z09"/>
                <a:sym typeface="FZYouXian-Z09"/>
              </a:defRPr>
            </a:pPr>
            <a:r>
              <a:t>倾诉引导/情绪记录/咨询辅助/人际激活</a:t>
            </a:r>
          </a:p>
          <a:p>
            <a:pPr defTabSz="825500">
              <a:spcBef>
                <a:spcPts val="0"/>
              </a:spcBef>
              <a:defRPr sz="6100">
                <a:solidFill>
                  <a:srgbClr val="000000"/>
                </a:solidFill>
                <a:latin typeface="FZYouXian-Z09"/>
                <a:ea typeface="FZYouXian-Z09"/>
                <a:cs typeface="FZYouXian-Z09"/>
                <a:sym typeface="FZYouXian-Z09"/>
              </a:defRPr>
            </a:pPr>
            <a:r>
              <a:t>·——·——·——</a:t>
            </a:r>
          </a:p>
          <a:p>
            <a:pPr defTabSz="825500">
              <a:spcBef>
                <a:spcPts val="0"/>
              </a:spcBef>
              <a:defRPr sz="6100">
                <a:solidFill>
                  <a:srgbClr val="000000"/>
                </a:solidFill>
                <a:latin typeface="FZYouXian-Z09"/>
                <a:ea typeface="FZYouXian-Z09"/>
                <a:cs typeface="FZYouXian-Z09"/>
                <a:sym typeface="FZYouXian-Z09"/>
              </a:defRPr>
            </a:pPr>
            <a:r>
              <a:t>游戏化桌面情绪助手</a:t>
            </a:r>
          </a:p>
          <a:p>
            <a:pPr defTabSz="825500">
              <a:spcBef>
                <a:spcPts val="0"/>
              </a:spcBef>
              <a:defRPr sz="6100">
                <a:solidFill>
                  <a:srgbClr val="000000"/>
                </a:solidFill>
                <a:latin typeface="FZYouXian-Z09"/>
                <a:ea typeface="FZYouXian-Z09"/>
                <a:cs typeface="FZYouXian-Z09"/>
                <a:sym typeface="FZYouXian-Z09"/>
              </a:defRPr>
            </a:pPr>
            <a:r>
              <a:t>·——·——·——</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2" name="WechatIMG528.jpeg" descr="WechatIMG528.jpeg"/>
          <p:cNvPicPr>
            <a:picLocks noChangeAspect="1"/>
          </p:cNvPicPr>
          <p:nvPr/>
        </p:nvPicPr>
        <p:blipFill>
          <a:blip r:embed="rId2">
            <a:alphaModFix amt="22688"/>
          </a:blip>
          <a:srcRect l="3756" r="8457" b="2733"/>
          <a:stretch>
            <a:fillRect/>
          </a:stretch>
        </p:blipFill>
        <p:spPr>
          <a:xfrm>
            <a:off x="-2584939" y="0"/>
            <a:ext cx="18575954" cy="13716011"/>
          </a:xfrm>
          <a:prstGeom prst="rect">
            <a:avLst/>
          </a:prstGeom>
          <a:ln w="12700">
            <a:miter lim="400000"/>
          </a:ln>
        </p:spPr>
      </p:pic>
      <p:sp>
        <p:nvSpPr>
          <p:cNvPr id="233" name="·——…"/>
          <p:cNvSpPr txBox="1"/>
          <p:nvPr/>
        </p:nvSpPr>
        <p:spPr>
          <a:xfrm>
            <a:off x="17949234" y="2813068"/>
            <a:ext cx="7292382" cy="10650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引导倾诉</a:t>
            </a:r>
          </a:p>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情绪跟踪</a:t>
            </a:r>
          </a:p>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应激事件记录</a:t>
            </a:r>
          </a:p>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情绪模式聚类</a:t>
            </a:r>
          </a:p>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认知再评价</a:t>
            </a:r>
          </a:p>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人际互动辅助</a:t>
            </a:r>
          </a:p>
        </p:txBody>
      </p:sp>
      <p:pic>
        <p:nvPicPr>
          <p:cNvPr id="234" name="屏幕快照 2020-08-22 上午1.35.48.png" descr="屏幕快照 2020-08-22 上午1.35.48.png"/>
          <p:cNvPicPr>
            <a:picLocks noChangeAspect="1"/>
          </p:cNvPicPr>
          <p:nvPr/>
        </p:nvPicPr>
        <p:blipFill>
          <a:blip r:embed="rId3"/>
          <a:srcRect r="2432" b="9123"/>
          <a:stretch>
            <a:fillRect/>
          </a:stretch>
        </p:blipFill>
        <p:spPr>
          <a:xfrm>
            <a:off x="-7860602" y="6704483"/>
            <a:ext cx="23875120" cy="7106014"/>
          </a:xfrm>
          <a:prstGeom prst="rect">
            <a:avLst/>
          </a:prstGeom>
          <a:ln w="12700">
            <a:miter lim="400000"/>
          </a:ln>
        </p:spPr>
      </p:pic>
      <p:sp>
        <p:nvSpPr>
          <p:cNvPr id="235" name="核心功能"/>
          <p:cNvSpPr txBox="1"/>
          <p:nvPr/>
        </p:nvSpPr>
        <p:spPr>
          <a:xfrm>
            <a:off x="671131" y="2318746"/>
            <a:ext cx="4445745"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EBEBEB"/>
                </a:solidFill>
                <a:latin typeface="FZJunHeiS-DB-GB"/>
                <a:ea typeface="FZJunHeiS-DB-GB"/>
                <a:cs typeface="FZJunHeiS-DB-GB"/>
                <a:sym typeface="FZJunHeiS-DB-GB"/>
              </a:defRPr>
            </a:lvl1pPr>
          </a:lstStyle>
          <a:p>
            <a:r>
              <a:t>核心功能</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234"/>
                                        </p:tgtEl>
                                        <p:attrNameLst>
                                          <p:attrName>style.visibility</p:attrName>
                                        </p:attrNameLst>
                                      </p:cBhvr>
                                      <p:to>
                                        <p:strVal val="visible"/>
                                      </p:to>
                                    </p:set>
                                    <p:animEffect transition="in" filter="fade">
                                      <p:cBhvr>
                                        <p:cTn id="7" dur="1000"/>
                                        <p:tgtEl>
                                          <p:spTgt spid="2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233"/>
                                        </p:tgtEl>
                                        <p:attrNameLst>
                                          <p:attrName>style.visibility</p:attrName>
                                        </p:attrNameLst>
                                      </p:cBhvr>
                                      <p:to>
                                        <p:strVal val="visible"/>
                                      </p:to>
                                    </p:set>
                                    <p:animEffect transition="in" filter="fade">
                                      <p:cBhvr>
                                        <p:cTn id="12" dur="1000"/>
                                        <p:tgtEl>
                                          <p:spTgt spid="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3" grpId="2" animBg="1" advAuto="0"/>
      <p:bldP spid="234" grpId="1"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237" name="图像" descr="图像"/>
          <p:cNvPicPr>
            <a:picLocks noChangeAspect="1"/>
          </p:cNvPicPr>
          <p:nvPr/>
        </p:nvPicPr>
        <p:blipFill>
          <a:blip r:embed="rId2"/>
          <a:stretch>
            <a:fillRect/>
          </a:stretch>
        </p:blipFill>
        <p:spPr>
          <a:xfrm>
            <a:off x="8630066" y="-3013188"/>
            <a:ext cx="15574715" cy="18752276"/>
          </a:xfrm>
          <a:prstGeom prst="rect">
            <a:avLst/>
          </a:prstGeom>
          <a:ln w="12700">
            <a:miter lim="400000"/>
          </a:ln>
        </p:spPr>
      </p:pic>
      <p:pic>
        <p:nvPicPr>
          <p:cNvPr id="238" name="图像" descr="图像"/>
          <p:cNvPicPr>
            <a:picLocks noChangeAspect="1"/>
          </p:cNvPicPr>
          <p:nvPr/>
        </p:nvPicPr>
        <p:blipFill>
          <a:blip r:embed="rId2"/>
          <a:stretch>
            <a:fillRect/>
          </a:stretch>
        </p:blipFill>
        <p:spPr>
          <a:xfrm>
            <a:off x="659329" y="-3013188"/>
            <a:ext cx="15574715" cy="18752276"/>
          </a:xfrm>
          <a:prstGeom prst="rect">
            <a:avLst/>
          </a:prstGeom>
          <a:ln w="12700">
            <a:miter lim="400000"/>
          </a:ln>
        </p:spPr>
      </p:pic>
      <p:pic>
        <p:nvPicPr>
          <p:cNvPr id="239" name="图像" descr="图像"/>
          <p:cNvPicPr>
            <a:picLocks noChangeAspect="1"/>
          </p:cNvPicPr>
          <p:nvPr/>
        </p:nvPicPr>
        <p:blipFill>
          <a:blip r:embed="rId3"/>
          <a:srcRect t="21047" r="3620"/>
          <a:stretch>
            <a:fillRect/>
          </a:stretch>
        </p:blipFill>
        <p:spPr>
          <a:xfrm>
            <a:off x="6064886" y="251413"/>
            <a:ext cx="15783231" cy="12763983"/>
          </a:xfrm>
          <a:prstGeom prst="rect">
            <a:avLst/>
          </a:prstGeom>
          <a:ln w="12700">
            <a:miter lim="400000"/>
          </a:ln>
        </p:spPr>
      </p:pic>
      <p:pic>
        <p:nvPicPr>
          <p:cNvPr id="240" name="图像" descr="图像"/>
          <p:cNvPicPr>
            <a:picLocks noChangeAspect="1"/>
          </p:cNvPicPr>
          <p:nvPr/>
        </p:nvPicPr>
        <p:blipFill>
          <a:blip r:embed="rId3"/>
          <a:srcRect l="4560" r="69887" b="80334"/>
          <a:stretch>
            <a:fillRect/>
          </a:stretch>
        </p:blipFill>
        <p:spPr>
          <a:xfrm>
            <a:off x="976479" y="5268317"/>
            <a:ext cx="4184362" cy="3179233"/>
          </a:xfrm>
          <a:prstGeom prst="rect">
            <a:avLst/>
          </a:prstGeom>
          <a:ln w="12700">
            <a:miter lim="400000"/>
          </a:ln>
        </p:spPr>
      </p:pic>
      <p:sp>
        <p:nvSpPr>
          <p:cNvPr id="241" name="SUSI旅程图"/>
          <p:cNvSpPr txBox="1"/>
          <p:nvPr/>
        </p:nvSpPr>
        <p:spPr>
          <a:xfrm>
            <a:off x="845734" y="3734111"/>
            <a:ext cx="4445745" cy="226240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825500">
              <a:spcBef>
                <a:spcPts val="0"/>
              </a:spcBef>
              <a:defRPr sz="4900">
                <a:solidFill>
                  <a:srgbClr val="000000"/>
                </a:solidFill>
                <a:latin typeface="FZJunHeiS-DB-GB"/>
                <a:ea typeface="FZJunHeiS-DB-GB"/>
                <a:cs typeface="FZJunHeiS-DB-GB"/>
                <a:sym typeface="FZJunHeiS-DB-GB"/>
              </a:defRPr>
            </a:pPr>
            <a:r>
              <a:rPr>
                <a:latin typeface="Copenhagen Grotesk"/>
                <a:ea typeface="Copenhagen Grotesk"/>
                <a:cs typeface="Copenhagen Grotesk"/>
                <a:sym typeface="Copenhagen Grotesk"/>
              </a:rPr>
              <a:t>SUSI</a:t>
            </a:r>
            <a:r>
              <a:t>旅程图</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240"/>
                                        </p:tgtEl>
                                        <p:attrNameLst>
                                          <p:attrName>style.visibility</p:attrName>
                                        </p:attrNameLst>
                                      </p:cBhvr>
                                      <p:to>
                                        <p:strVal val="visible"/>
                                      </p:to>
                                    </p:set>
                                    <p:animEffect transition="in" filter="fade">
                                      <p:cBhvr>
                                        <p:cTn id="7" dur="500"/>
                                        <p:tgtEl>
                                          <p:spTgt spid="24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239"/>
                                        </p:tgtEl>
                                        <p:attrNameLst>
                                          <p:attrName>style.visibility</p:attrName>
                                        </p:attrNameLst>
                                      </p:cBhvr>
                                      <p:to>
                                        <p:strVal val="visible"/>
                                      </p:to>
                                    </p:set>
                                    <p:animEffect transition="in" filter="fade">
                                      <p:cBhvr>
                                        <p:cTn id="12" dur="1000"/>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9" grpId="2" animBg="1" advAuto="0"/>
      <p:bldP spid="240" grpId="1"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379" name="成组"/>
          <p:cNvGrpSpPr/>
          <p:nvPr/>
        </p:nvGrpSpPr>
        <p:grpSpPr>
          <a:xfrm>
            <a:off x="-18424169" y="-396328"/>
            <a:ext cx="25152957" cy="13828811"/>
            <a:chOff x="0" y="0"/>
            <a:chExt cx="25152956" cy="13828810"/>
          </a:xfrm>
        </p:grpSpPr>
        <p:grpSp>
          <p:nvGrpSpPr>
            <p:cNvPr id="259" name="成组"/>
            <p:cNvGrpSpPr/>
            <p:nvPr/>
          </p:nvGrpSpPr>
          <p:grpSpPr>
            <a:xfrm>
              <a:off x="769759" y="5260768"/>
              <a:ext cx="24383198" cy="1553685"/>
              <a:chOff x="0" y="0"/>
              <a:chExt cx="24383197" cy="1553683"/>
            </a:xfrm>
          </p:grpSpPr>
          <p:pic>
            <p:nvPicPr>
              <p:cNvPr id="243"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244"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245"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246"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247"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248"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249"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250"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251"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252"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253"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254"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255"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256"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257"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258"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276" name="成组"/>
            <p:cNvGrpSpPr/>
            <p:nvPr/>
          </p:nvGrpSpPr>
          <p:grpSpPr>
            <a:xfrm>
              <a:off x="0" y="7014358"/>
              <a:ext cx="24383198" cy="1553685"/>
              <a:chOff x="0" y="0"/>
              <a:chExt cx="24383197" cy="1553683"/>
            </a:xfrm>
          </p:grpSpPr>
          <p:pic>
            <p:nvPicPr>
              <p:cNvPr id="260"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261"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262"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263"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264"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265"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266"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267"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268"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269"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270"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271"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272"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273"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274"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275"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293" name="成组"/>
            <p:cNvGrpSpPr/>
            <p:nvPr/>
          </p:nvGrpSpPr>
          <p:grpSpPr>
            <a:xfrm>
              <a:off x="769759" y="8767947"/>
              <a:ext cx="24383198" cy="1553685"/>
              <a:chOff x="0" y="0"/>
              <a:chExt cx="24383197" cy="1553683"/>
            </a:xfrm>
          </p:grpSpPr>
          <p:pic>
            <p:nvPicPr>
              <p:cNvPr id="277"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278"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279"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280"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281"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282"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283"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284"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285"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286"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287"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288"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289"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290"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291"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292"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310" name="成组"/>
            <p:cNvGrpSpPr/>
            <p:nvPr/>
          </p:nvGrpSpPr>
          <p:grpSpPr>
            <a:xfrm>
              <a:off x="0" y="10521537"/>
              <a:ext cx="24383198" cy="1553685"/>
              <a:chOff x="0" y="0"/>
              <a:chExt cx="24383197" cy="1553683"/>
            </a:xfrm>
          </p:grpSpPr>
          <p:pic>
            <p:nvPicPr>
              <p:cNvPr id="294"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295"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296"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297"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298"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299"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300"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301"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302"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303"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304"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305"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306"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307"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308"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309"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327" name="成组"/>
            <p:cNvGrpSpPr/>
            <p:nvPr/>
          </p:nvGrpSpPr>
          <p:grpSpPr>
            <a:xfrm>
              <a:off x="769759" y="12275126"/>
              <a:ext cx="24383198" cy="1553685"/>
              <a:chOff x="0" y="0"/>
              <a:chExt cx="24383197" cy="1553683"/>
            </a:xfrm>
          </p:grpSpPr>
          <p:pic>
            <p:nvPicPr>
              <p:cNvPr id="311"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312"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313"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314"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315"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316"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317"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318"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319"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320"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321"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322"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323"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324"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325"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326"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344" name="成组"/>
            <p:cNvGrpSpPr/>
            <p:nvPr/>
          </p:nvGrpSpPr>
          <p:grpSpPr>
            <a:xfrm>
              <a:off x="0" y="3507178"/>
              <a:ext cx="24383198" cy="1553685"/>
              <a:chOff x="0" y="0"/>
              <a:chExt cx="24383197" cy="1553683"/>
            </a:xfrm>
          </p:grpSpPr>
          <p:pic>
            <p:nvPicPr>
              <p:cNvPr id="328"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329"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330"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331"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332"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333"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334"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335"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336"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337"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338"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339"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340"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341"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342"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343"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361" name="成组"/>
            <p:cNvGrpSpPr/>
            <p:nvPr/>
          </p:nvGrpSpPr>
          <p:grpSpPr>
            <a:xfrm>
              <a:off x="769759" y="1753589"/>
              <a:ext cx="24383198" cy="1553685"/>
              <a:chOff x="0" y="0"/>
              <a:chExt cx="24383197" cy="1553683"/>
            </a:xfrm>
          </p:grpSpPr>
          <p:pic>
            <p:nvPicPr>
              <p:cNvPr id="345"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346"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347"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348"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349"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350"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351"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352"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353"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354"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355"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356"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357"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358"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359"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360"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378" name="成组"/>
            <p:cNvGrpSpPr/>
            <p:nvPr/>
          </p:nvGrpSpPr>
          <p:grpSpPr>
            <a:xfrm>
              <a:off x="0" y="0"/>
              <a:ext cx="24383198" cy="1553684"/>
              <a:chOff x="0" y="0"/>
              <a:chExt cx="24383197" cy="1553683"/>
            </a:xfrm>
          </p:grpSpPr>
          <p:pic>
            <p:nvPicPr>
              <p:cNvPr id="362"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363"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364"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365"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366"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367"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368"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369"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370"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371"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372"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373"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374"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375"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376"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377"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pic>
        <p:nvPicPr>
          <p:cNvPr id="380" name="图像" descr="图像"/>
          <p:cNvPicPr>
            <a:picLocks noChangeAspect="1"/>
          </p:cNvPicPr>
          <p:nvPr/>
        </p:nvPicPr>
        <p:blipFill>
          <a:blip r:embed="rId3"/>
          <a:stretch>
            <a:fillRect/>
          </a:stretch>
        </p:blipFill>
        <p:spPr>
          <a:xfrm>
            <a:off x="7660582" y="-2366858"/>
            <a:ext cx="17834727" cy="18449716"/>
          </a:xfrm>
          <a:prstGeom prst="rect">
            <a:avLst/>
          </a:prstGeom>
          <a:ln w="12700">
            <a:miter lim="400000"/>
          </a:ln>
        </p:spPr>
      </p:pic>
      <p:sp>
        <p:nvSpPr>
          <p:cNvPr id="381" name="APP 界面设计"/>
          <p:cNvSpPr txBox="1"/>
          <p:nvPr/>
        </p:nvSpPr>
        <p:spPr>
          <a:xfrm>
            <a:off x="671131" y="2318746"/>
            <a:ext cx="5098624"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APP 界面设计</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383" name="图像" descr="图像"/>
          <p:cNvPicPr>
            <a:picLocks noChangeAspect="1"/>
          </p:cNvPicPr>
          <p:nvPr/>
        </p:nvPicPr>
        <p:blipFill>
          <a:blip r:embed="rId2"/>
          <a:stretch>
            <a:fillRect/>
          </a:stretch>
        </p:blipFill>
        <p:spPr>
          <a:xfrm>
            <a:off x="6124711" y="366550"/>
            <a:ext cx="18333218" cy="8167349"/>
          </a:xfrm>
          <a:prstGeom prst="rect">
            <a:avLst/>
          </a:prstGeom>
          <a:ln w="12700">
            <a:miter lim="400000"/>
          </a:ln>
        </p:spPr>
      </p:pic>
      <p:sp>
        <p:nvSpPr>
          <p:cNvPr id="384" name="识别情绪维度"/>
          <p:cNvSpPr txBox="1"/>
          <p:nvPr/>
        </p:nvSpPr>
        <p:spPr>
          <a:xfrm>
            <a:off x="671131" y="2318746"/>
            <a:ext cx="5098624"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识别情绪维度</a:t>
            </a:r>
          </a:p>
        </p:txBody>
      </p:sp>
      <p:sp>
        <p:nvSpPr>
          <p:cNvPr id="385" name="按照情绪多维度理论，我们将倾诉识别的情绪分为八种大类·两个维度——唤起水平和愉悦程度。每种情绪依据色彩情绪理论设计了对应的图形和颜色，方便用户和咨询师识别，同时为SUSI GENE 的形象生成提供了形态和色彩基础。"/>
          <p:cNvSpPr txBox="1"/>
          <p:nvPr/>
        </p:nvSpPr>
        <p:spPr>
          <a:xfrm>
            <a:off x="5985879" y="9845582"/>
            <a:ext cx="17038823" cy="120521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825500">
              <a:spcBef>
                <a:spcPts val="0"/>
              </a:spcBef>
              <a:defRPr sz="4300">
                <a:solidFill>
                  <a:srgbClr val="000000"/>
                </a:solidFill>
                <a:latin typeface="FZYouXian-Z09"/>
                <a:ea typeface="FZYouXian-Z09"/>
                <a:cs typeface="FZYouXian-Z09"/>
                <a:sym typeface="FZYouXian-Z09"/>
              </a:defRPr>
            </a:pPr>
            <a:r>
              <a:t>按照情绪多维度理论，我们将倾诉识别的情绪分为八种大类·两个维度——唤起水平和愉悦程度。每种情绪依据色彩情绪理论设计了对应的图形和颜色，方便用户和咨询师识别，同时为SUSI GENE 的形象生成提供了形态和色彩基础。</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383"/>
                                        </p:tgtEl>
                                        <p:attrNameLst>
                                          <p:attrName>style.visibility</p:attrName>
                                        </p:attrNameLst>
                                      </p:cBhvr>
                                      <p:to>
                                        <p:strVal val="visible"/>
                                      </p:to>
                                    </p:set>
                                    <p:animEffect transition="in" filter="fade">
                                      <p:cBhvr>
                                        <p:cTn id="7" dur="1000"/>
                                        <p:tgtEl>
                                          <p:spTgt spid="38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385"/>
                                        </p:tgtEl>
                                        <p:attrNameLst>
                                          <p:attrName>style.visibility</p:attrName>
                                        </p:attrNameLst>
                                      </p:cBhvr>
                                      <p:to>
                                        <p:strVal val="visible"/>
                                      </p:to>
                                    </p:set>
                                    <p:animEffect transition="in" filter="fade">
                                      <p:cBhvr>
                                        <p:cTn id="12" dur="2000"/>
                                        <p:tgtEl>
                                          <p:spTgt spid="3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3" grpId="1" animBg="1" advAuto="0"/>
      <p:bldP spid="385" grpId="2"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523" name="成组"/>
          <p:cNvGrpSpPr/>
          <p:nvPr/>
        </p:nvGrpSpPr>
        <p:grpSpPr>
          <a:xfrm>
            <a:off x="5637028" y="-5213534"/>
            <a:ext cx="25152957" cy="13828812"/>
            <a:chOff x="0" y="0"/>
            <a:chExt cx="25152956" cy="13828810"/>
          </a:xfrm>
        </p:grpSpPr>
        <p:grpSp>
          <p:nvGrpSpPr>
            <p:cNvPr id="403" name="成组"/>
            <p:cNvGrpSpPr/>
            <p:nvPr/>
          </p:nvGrpSpPr>
          <p:grpSpPr>
            <a:xfrm>
              <a:off x="769759" y="5260768"/>
              <a:ext cx="24383198" cy="1553685"/>
              <a:chOff x="0" y="0"/>
              <a:chExt cx="24383197" cy="1553683"/>
            </a:xfrm>
          </p:grpSpPr>
          <p:pic>
            <p:nvPicPr>
              <p:cNvPr id="387"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388"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389"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390"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391"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392"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393"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394"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395"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396"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397"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398"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399"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400"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401"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402"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420" name="成组"/>
            <p:cNvGrpSpPr/>
            <p:nvPr/>
          </p:nvGrpSpPr>
          <p:grpSpPr>
            <a:xfrm>
              <a:off x="0" y="7014358"/>
              <a:ext cx="24383198" cy="1553685"/>
              <a:chOff x="0" y="0"/>
              <a:chExt cx="24383197" cy="1553683"/>
            </a:xfrm>
          </p:grpSpPr>
          <p:pic>
            <p:nvPicPr>
              <p:cNvPr id="404"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405"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406"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407"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408"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409"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410"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411"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412"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413"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414"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415"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416"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417"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418"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419"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437" name="成组"/>
            <p:cNvGrpSpPr/>
            <p:nvPr/>
          </p:nvGrpSpPr>
          <p:grpSpPr>
            <a:xfrm>
              <a:off x="769759" y="8767947"/>
              <a:ext cx="24383198" cy="1553685"/>
              <a:chOff x="0" y="0"/>
              <a:chExt cx="24383197" cy="1553683"/>
            </a:xfrm>
          </p:grpSpPr>
          <p:pic>
            <p:nvPicPr>
              <p:cNvPr id="421"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422"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423"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424"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425"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426"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427"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428"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429"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430"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431"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432"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433"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434"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435"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436"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454" name="成组"/>
            <p:cNvGrpSpPr/>
            <p:nvPr/>
          </p:nvGrpSpPr>
          <p:grpSpPr>
            <a:xfrm>
              <a:off x="0" y="10521537"/>
              <a:ext cx="24383198" cy="1553685"/>
              <a:chOff x="0" y="0"/>
              <a:chExt cx="24383197" cy="1553683"/>
            </a:xfrm>
          </p:grpSpPr>
          <p:pic>
            <p:nvPicPr>
              <p:cNvPr id="438"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439"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440"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441"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442"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443"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444"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445"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446"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447"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448"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449"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450"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451"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452"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453"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471" name="成组"/>
            <p:cNvGrpSpPr/>
            <p:nvPr/>
          </p:nvGrpSpPr>
          <p:grpSpPr>
            <a:xfrm>
              <a:off x="769759" y="12275126"/>
              <a:ext cx="24383198" cy="1553685"/>
              <a:chOff x="0" y="0"/>
              <a:chExt cx="24383197" cy="1553683"/>
            </a:xfrm>
          </p:grpSpPr>
          <p:pic>
            <p:nvPicPr>
              <p:cNvPr id="455"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456"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457"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458"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459"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460"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461"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462"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463"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464"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465"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466"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467"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468"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469"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470"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488" name="成组"/>
            <p:cNvGrpSpPr/>
            <p:nvPr/>
          </p:nvGrpSpPr>
          <p:grpSpPr>
            <a:xfrm>
              <a:off x="0" y="3507178"/>
              <a:ext cx="24383198" cy="1553685"/>
              <a:chOff x="0" y="0"/>
              <a:chExt cx="24383197" cy="1553683"/>
            </a:xfrm>
          </p:grpSpPr>
          <p:pic>
            <p:nvPicPr>
              <p:cNvPr id="472"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473"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474"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475"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476"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477"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478"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479"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480"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481"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482"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483"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484"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485"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486"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487"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505" name="成组"/>
            <p:cNvGrpSpPr/>
            <p:nvPr/>
          </p:nvGrpSpPr>
          <p:grpSpPr>
            <a:xfrm>
              <a:off x="769759" y="1753589"/>
              <a:ext cx="24383198" cy="1553685"/>
              <a:chOff x="0" y="0"/>
              <a:chExt cx="24383197" cy="1553683"/>
            </a:xfrm>
          </p:grpSpPr>
          <p:pic>
            <p:nvPicPr>
              <p:cNvPr id="489"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490"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491"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492"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493"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494"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495"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496"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497"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498"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499"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500"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501"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502"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503"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504"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nvGrpSpPr>
            <p:cNvPr id="522" name="成组"/>
            <p:cNvGrpSpPr/>
            <p:nvPr/>
          </p:nvGrpSpPr>
          <p:grpSpPr>
            <a:xfrm>
              <a:off x="0" y="0"/>
              <a:ext cx="24383198" cy="1553684"/>
              <a:chOff x="0" y="0"/>
              <a:chExt cx="24383197" cy="1553683"/>
            </a:xfrm>
          </p:grpSpPr>
          <p:pic>
            <p:nvPicPr>
              <p:cNvPr id="506" name="图像" descr="图像"/>
              <p:cNvPicPr>
                <a:picLocks noChangeAspect="1"/>
              </p:cNvPicPr>
              <p:nvPr/>
            </p:nvPicPr>
            <p:blipFill>
              <a:blip r:embed="rId2"/>
              <a:stretch>
                <a:fillRect/>
              </a:stretch>
            </p:blipFill>
            <p:spPr>
              <a:xfrm>
                <a:off x="10776632" y="0"/>
                <a:ext cx="1290415" cy="1553684"/>
              </a:xfrm>
              <a:prstGeom prst="rect">
                <a:avLst/>
              </a:prstGeom>
              <a:ln w="12700" cap="flat">
                <a:noFill/>
                <a:miter lim="400000"/>
              </a:ln>
              <a:effectLst/>
            </p:spPr>
          </p:pic>
          <p:pic>
            <p:nvPicPr>
              <p:cNvPr id="507" name="图像" descr="图像"/>
              <p:cNvPicPr>
                <a:picLocks noChangeAspect="1"/>
              </p:cNvPicPr>
              <p:nvPr/>
            </p:nvPicPr>
            <p:blipFill>
              <a:blip r:embed="rId2"/>
              <a:stretch>
                <a:fillRect/>
              </a:stretch>
            </p:blipFill>
            <p:spPr>
              <a:xfrm>
                <a:off x="12316152" y="0"/>
                <a:ext cx="1290415" cy="1553684"/>
              </a:xfrm>
              <a:prstGeom prst="rect">
                <a:avLst/>
              </a:prstGeom>
              <a:ln w="12700" cap="flat">
                <a:noFill/>
                <a:miter lim="400000"/>
              </a:ln>
              <a:effectLst/>
            </p:spPr>
          </p:pic>
          <p:pic>
            <p:nvPicPr>
              <p:cNvPr id="508" name="图像" descr="图像"/>
              <p:cNvPicPr>
                <a:picLocks noChangeAspect="1"/>
              </p:cNvPicPr>
              <p:nvPr/>
            </p:nvPicPr>
            <p:blipFill>
              <a:blip r:embed="rId2"/>
              <a:stretch>
                <a:fillRect/>
              </a:stretch>
            </p:blipFill>
            <p:spPr>
              <a:xfrm>
                <a:off x="13855670" y="0"/>
                <a:ext cx="1290414" cy="1553684"/>
              </a:xfrm>
              <a:prstGeom prst="rect">
                <a:avLst/>
              </a:prstGeom>
              <a:ln w="12700" cap="flat">
                <a:noFill/>
                <a:miter lim="400000"/>
              </a:ln>
              <a:effectLst/>
            </p:spPr>
          </p:pic>
          <p:pic>
            <p:nvPicPr>
              <p:cNvPr id="509" name="图像" descr="图像"/>
              <p:cNvPicPr>
                <a:picLocks noChangeAspect="1"/>
              </p:cNvPicPr>
              <p:nvPr/>
            </p:nvPicPr>
            <p:blipFill>
              <a:blip r:embed="rId2"/>
              <a:stretch>
                <a:fillRect/>
              </a:stretch>
            </p:blipFill>
            <p:spPr>
              <a:xfrm>
                <a:off x="15395188" y="0"/>
                <a:ext cx="1290415" cy="1553684"/>
              </a:xfrm>
              <a:prstGeom prst="rect">
                <a:avLst/>
              </a:prstGeom>
              <a:ln w="12700" cap="flat">
                <a:noFill/>
                <a:miter lim="400000"/>
              </a:ln>
              <a:effectLst/>
            </p:spPr>
          </p:pic>
          <p:pic>
            <p:nvPicPr>
              <p:cNvPr id="510" name="图像" descr="图像"/>
              <p:cNvPicPr>
                <a:picLocks noChangeAspect="1"/>
              </p:cNvPicPr>
              <p:nvPr/>
            </p:nvPicPr>
            <p:blipFill>
              <a:blip r:embed="rId2"/>
              <a:stretch>
                <a:fillRect/>
              </a:stretch>
            </p:blipFill>
            <p:spPr>
              <a:xfrm>
                <a:off x="16934708" y="0"/>
                <a:ext cx="1290415" cy="1553684"/>
              </a:xfrm>
              <a:prstGeom prst="rect">
                <a:avLst/>
              </a:prstGeom>
              <a:ln w="12700" cap="flat">
                <a:noFill/>
                <a:miter lim="400000"/>
              </a:ln>
              <a:effectLst/>
            </p:spPr>
          </p:pic>
          <p:pic>
            <p:nvPicPr>
              <p:cNvPr id="511" name="图像" descr="图像"/>
              <p:cNvPicPr>
                <a:picLocks noChangeAspect="1"/>
              </p:cNvPicPr>
              <p:nvPr/>
            </p:nvPicPr>
            <p:blipFill>
              <a:blip r:embed="rId2"/>
              <a:stretch>
                <a:fillRect/>
              </a:stretch>
            </p:blipFill>
            <p:spPr>
              <a:xfrm>
                <a:off x="18474227" y="0"/>
                <a:ext cx="1290414" cy="1553684"/>
              </a:xfrm>
              <a:prstGeom prst="rect">
                <a:avLst/>
              </a:prstGeom>
              <a:ln w="12700" cap="flat">
                <a:noFill/>
                <a:miter lim="400000"/>
              </a:ln>
              <a:effectLst/>
            </p:spPr>
          </p:pic>
          <p:pic>
            <p:nvPicPr>
              <p:cNvPr id="512" name="图像" descr="图像"/>
              <p:cNvPicPr>
                <a:picLocks noChangeAspect="1"/>
              </p:cNvPicPr>
              <p:nvPr/>
            </p:nvPicPr>
            <p:blipFill>
              <a:blip r:embed="rId2"/>
              <a:stretch>
                <a:fillRect/>
              </a:stretch>
            </p:blipFill>
            <p:spPr>
              <a:xfrm>
                <a:off x="20013745" y="0"/>
                <a:ext cx="1290415" cy="1553684"/>
              </a:xfrm>
              <a:prstGeom prst="rect">
                <a:avLst/>
              </a:prstGeom>
              <a:ln w="12700" cap="flat">
                <a:noFill/>
                <a:miter lim="400000"/>
              </a:ln>
              <a:effectLst/>
            </p:spPr>
          </p:pic>
          <p:pic>
            <p:nvPicPr>
              <p:cNvPr id="513" name="图像" descr="图像"/>
              <p:cNvPicPr>
                <a:picLocks noChangeAspect="1"/>
              </p:cNvPicPr>
              <p:nvPr/>
            </p:nvPicPr>
            <p:blipFill>
              <a:blip r:embed="rId2"/>
              <a:stretch>
                <a:fillRect/>
              </a:stretch>
            </p:blipFill>
            <p:spPr>
              <a:xfrm>
                <a:off x="21553265" y="0"/>
                <a:ext cx="1290415" cy="1553684"/>
              </a:xfrm>
              <a:prstGeom prst="rect">
                <a:avLst/>
              </a:prstGeom>
              <a:ln w="12700" cap="flat">
                <a:noFill/>
                <a:miter lim="400000"/>
              </a:ln>
              <a:effectLst/>
            </p:spPr>
          </p:pic>
          <p:pic>
            <p:nvPicPr>
              <p:cNvPr id="514" name="图像" descr="图像"/>
              <p:cNvPicPr>
                <a:picLocks noChangeAspect="1"/>
              </p:cNvPicPr>
              <p:nvPr/>
            </p:nvPicPr>
            <p:blipFill>
              <a:blip r:embed="rId2"/>
              <a:stretch>
                <a:fillRect/>
              </a:stretch>
            </p:blipFill>
            <p:spPr>
              <a:xfrm>
                <a:off x="23092784" y="0"/>
                <a:ext cx="1290414" cy="1553684"/>
              </a:xfrm>
              <a:prstGeom prst="rect">
                <a:avLst/>
              </a:prstGeom>
              <a:ln w="12700" cap="flat">
                <a:noFill/>
                <a:miter lim="400000"/>
              </a:ln>
              <a:effectLst/>
            </p:spPr>
          </p:pic>
          <p:pic>
            <p:nvPicPr>
              <p:cNvPr id="515" name="图像" descr="图像"/>
              <p:cNvPicPr>
                <a:picLocks noChangeAspect="1"/>
              </p:cNvPicPr>
              <p:nvPr/>
            </p:nvPicPr>
            <p:blipFill>
              <a:blip r:embed="rId2"/>
              <a:stretch>
                <a:fillRect/>
              </a:stretch>
            </p:blipFill>
            <p:spPr>
              <a:xfrm>
                <a:off x="9237114" y="0"/>
                <a:ext cx="1290414" cy="1553684"/>
              </a:xfrm>
              <a:prstGeom prst="rect">
                <a:avLst/>
              </a:prstGeom>
              <a:ln w="12700" cap="flat">
                <a:noFill/>
                <a:miter lim="400000"/>
              </a:ln>
              <a:effectLst/>
            </p:spPr>
          </p:pic>
          <p:pic>
            <p:nvPicPr>
              <p:cNvPr id="516" name="图像" descr="图像"/>
              <p:cNvPicPr>
                <a:picLocks noChangeAspect="1"/>
              </p:cNvPicPr>
              <p:nvPr/>
            </p:nvPicPr>
            <p:blipFill>
              <a:blip r:embed="rId2"/>
              <a:stretch>
                <a:fillRect/>
              </a:stretch>
            </p:blipFill>
            <p:spPr>
              <a:xfrm>
                <a:off x="7697595" y="0"/>
                <a:ext cx="1290414" cy="1553684"/>
              </a:xfrm>
              <a:prstGeom prst="rect">
                <a:avLst/>
              </a:prstGeom>
              <a:ln w="12700" cap="flat">
                <a:noFill/>
                <a:miter lim="400000"/>
              </a:ln>
              <a:effectLst/>
            </p:spPr>
          </p:pic>
          <p:pic>
            <p:nvPicPr>
              <p:cNvPr id="517" name="图像" descr="图像"/>
              <p:cNvPicPr>
                <a:picLocks noChangeAspect="1"/>
              </p:cNvPicPr>
              <p:nvPr/>
            </p:nvPicPr>
            <p:blipFill>
              <a:blip r:embed="rId2"/>
              <a:stretch>
                <a:fillRect/>
              </a:stretch>
            </p:blipFill>
            <p:spPr>
              <a:xfrm>
                <a:off x="6158076" y="0"/>
                <a:ext cx="1290414" cy="1553684"/>
              </a:xfrm>
              <a:prstGeom prst="rect">
                <a:avLst/>
              </a:prstGeom>
              <a:ln w="12700" cap="flat">
                <a:noFill/>
                <a:miter lim="400000"/>
              </a:ln>
              <a:effectLst/>
            </p:spPr>
          </p:pic>
          <p:pic>
            <p:nvPicPr>
              <p:cNvPr id="518" name="图像" descr="图像"/>
              <p:cNvPicPr>
                <a:picLocks noChangeAspect="1"/>
              </p:cNvPicPr>
              <p:nvPr/>
            </p:nvPicPr>
            <p:blipFill>
              <a:blip r:embed="rId2"/>
              <a:stretch>
                <a:fillRect/>
              </a:stretch>
            </p:blipFill>
            <p:spPr>
              <a:xfrm>
                <a:off x="4618556" y="0"/>
                <a:ext cx="1290415" cy="1553684"/>
              </a:xfrm>
              <a:prstGeom prst="rect">
                <a:avLst/>
              </a:prstGeom>
              <a:ln w="12700" cap="flat">
                <a:noFill/>
                <a:miter lim="400000"/>
              </a:ln>
              <a:effectLst/>
            </p:spPr>
          </p:pic>
          <p:pic>
            <p:nvPicPr>
              <p:cNvPr id="519" name="图像" descr="图像"/>
              <p:cNvPicPr>
                <a:picLocks noChangeAspect="1"/>
              </p:cNvPicPr>
              <p:nvPr/>
            </p:nvPicPr>
            <p:blipFill>
              <a:blip r:embed="rId2"/>
              <a:stretch>
                <a:fillRect/>
              </a:stretch>
            </p:blipFill>
            <p:spPr>
              <a:xfrm>
                <a:off x="3079037" y="0"/>
                <a:ext cx="1290415" cy="1553684"/>
              </a:xfrm>
              <a:prstGeom prst="rect">
                <a:avLst/>
              </a:prstGeom>
              <a:ln w="12700" cap="flat">
                <a:noFill/>
                <a:miter lim="400000"/>
              </a:ln>
              <a:effectLst/>
            </p:spPr>
          </p:pic>
          <p:pic>
            <p:nvPicPr>
              <p:cNvPr id="520" name="图像" descr="图像"/>
              <p:cNvPicPr>
                <a:picLocks noChangeAspect="1"/>
              </p:cNvPicPr>
              <p:nvPr/>
            </p:nvPicPr>
            <p:blipFill>
              <a:blip r:embed="rId2"/>
              <a:stretch>
                <a:fillRect/>
              </a:stretch>
            </p:blipFill>
            <p:spPr>
              <a:xfrm>
                <a:off x="1539519" y="0"/>
                <a:ext cx="1290414" cy="1553684"/>
              </a:xfrm>
              <a:prstGeom prst="rect">
                <a:avLst/>
              </a:prstGeom>
              <a:ln w="12700" cap="flat">
                <a:noFill/>
                <a:miter lim="400000"/>
              </a:ln>
              <a:effectLst/>
            </p:spPr>
          </p:pic>
          <p:pic>
            <p:nvPicPr>
              <p:cNvPr id="521" name="图像" descr="图像"/>
              <p:cNvPicPr>
                <a:picLocks noChangeAspect="1"/>
              </p:cNvPicPr>
              <p:nvPr/>
            </p:nvPicPr>
            <p:blipFill>
              <a:blip r:embed="rId2"/>
              <a:stretch>
                <a:fillRect/>
              </a:stretch>
            </p:blipFill>
            <p:spPr>
              <a:xfrm>
                <a:off x="0" y="0"/>
                <a:ext cx="1290414" cy="1553684"/>
              </a:xfrm>
              <a:prstGeom prst="rect">
                <a:avLst/>
              </a:prstGeom>
              <a:ln w="12700" cap="flat">
                <a:noFill/>
                <a:miter lim="400000"/>
              </a:ln>
              <a:effectLst/>
            </p:spPr>
          </p:pic>
        </p:grpSp>
      </p:grpSp>
      <p:sp>
        <p:nvSpPr>
          <p:cNvPr id="524" name="情绪分析…"/>
          <p:cNvSpPr txBox="1"/>
          <p:nvPr/>
        </p:nvSpPr>
        <p:spPr>
          <a:xfrm>
            <a:off x="671131" y="2318746"/>
            <a:ext cx="4106841" cy="23382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825500">
              <a:spcBef>
                <a:spcPts val="0"/>
              </a:spcBef>
              <a:defRPr sz="4900">
                <a:solidFill>
                  <a:srgbClr val="000000"/>
                </a:solidFill>
                <a:latin typeface="FZJunHeiS-DB-GB"/>
                <a:ea typeface="FZJunHeiS-DB-GB"/>
                <a:cs typeface="FZJunHeiS-DB-GB"/>
                <a:sym typeface="FZJunHeiS-DB-GB"/>
              </a:defRPr>
            </a:pPr>
            <a:r>
              <a:t>情绪分析</a:t>
            </a:r>
          </a:p>
          <a:p>
            <a:pPr defTabSz="825500">
              <a:spcBef>
                <a:spcPts val="0"/>
              </a:spcBef>
              <a:defRPr sz="4900">
                <a:solidFill>
                  <a:srgbClr val="000000"/>
                </a:solidFill>
                <a:latin typeface="FZJunHeiS-DB-GB"/>
                <a:ea typeface="FZJunHeiS-DB-GB"/>
                <a:cs typeface="FZJunHeiS-DB-GB"/>
                <a:sym typeface="FZJunHeiS-DB-GB"/>
              </a:defRPr>
            </a:pPr>
            <a:r>
              <a:t>&amp;形象构建</a:t>
            </a:r>
          </a:p>
        </p:txBody>
      </p:sp>
      <p:sp>
        <p:nvSpPr>
          <p:cNvPr id="525" name="1.通过情绪收集SUSI蛋记录的音频通过NLP识别为文本信息；…"/>
          <p:cNvSpPr txBox="1"/>
          <p:nvPr/>
        </p:nvSpPr>
        <p:spPr>
          <a:xfrm>
            <a:off x="10681744" y="2213069"/>
            <a:ext cx="11896001" cy="120521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825500">
              <a:spcBef>
                <a:spcPts val="2300"/>
              </a:spcBef>
              <a:defRPr>
                <a:solidFill>
                  <a:srgbClr val="000000"/>
                </a:solidFill>
                <a:latin typeface="FZYouXian-Z09"/>
                <a:ea typeface="FZYouXian-Z09"/>
                <a:cs typeface="FZYouXian-Z09"/>
                <a:sym typeface="FZYouXian-Z09"/>
              </a:defRPr>
            </a:pPr>
            <a:r>
              <a:t>1.通过情绪收集SUSI蛋记录的音频通过NLP识别为文本信息；</a:t>
            </a:r>
          </a:p>
          <a:p>
            <a:pPr defTabSz="825500">
              <a:spcBef>
                <a:spcPts val="2300"/>
              </a:spcBef>
              <a:defRPr>
                <a:solidFill>
                  <a:srgbClr val="000000"/>
                </a:solidFill>
                <a:latin typeface="FZYouXian-Z09"/>
                <a:ea typeface="FZYouXian-Z09"/>
                <a:cs typeface="FZYouXian-Z09"/>
                <a:sym typeface="FZYouXian-Z09"/>
              </a:defRPr>
            </a:pPr>
            <a:r>
              <a:t>2.将文本信息分割为若干关键词；</a:t>
            </a:r>
          </a:p>
          <a:p>
            <a:pPr defTabSz="825500">
              <a:spcBef>
                <a:spcPts val="2300"/>
              </a:spcBef>
              <a:defRPr>
                <a:solidFill>
                  <a:srgbClr val="000000"/>
                </a:solidFill>
                <a:latin typeface="FZYouXian-Z09"/>
                <a:ea typeface="FZYouXian-Z09"/>
                <a:cs typeface="FZYouXian-Z09"/>
                <a:sym typeface="FZYouXian-Z09"/>
              </a:defRPr>
            </a:pPr>
            <a:r>
              <a:t>3.将关键词与情绪词典中的词语进行比对，从而得出其对应的情绪（情绪基因）；</a:t>
            </a:r>
          </a:p>
          <a:p>
            <a:pPr defTabSz="825500">
              <a:spcBef>
                <a:spcPts val="2300"/>
              </a:spcBef>
              <a:defRPr>
                <a:solidFill>
                  <a:srgbClr val="000000"/>
                </a:solidFill>
                <a:latin typeface="FZYouXian-Z09"/>
                <a:ea typeface="FZYouXian-Z09"/>
                <a:cs typeface="FZYouXian-Z09"/>
                <a:sym typeface="FZYouXian-Z09"/>
              </a:defRPr>
            </a:pPr>
            <a:r>
              <a:t>4.记录时手动选择的八类情绪将决定生成形象的大致种类，而记录的信息所带有的情绪基因将决定形象的细节。</a:t>
            </a:r>
          </a:p>
          <a:p>
            <a:pPr defTabSz="825500">
              <a:spcBef>
                <a:spcPts val="2300"/>
              </a:spcBef>
              <a:defRPr>
                <a:solidFill>
                  <a:srgbClr val="000000"/>
                </a:solidFill>
                <a:latin typeface="FZYouXian-Z09"/>
                <a:ea typeface="FZYouXian-Z09"/>
                <a:cs typeface="FZYouXian-Z09"/>
                <a:sym typeface="FZYouXian-Z09"/>
              </a:defRPr>
            </a:pPr>
            <a:r>
              <a:t>* 八种情绪对应的生物种类：植物、昆虫、鸟类、爬行类、大/小哺乳类、鱼类、菌类</a:t>
            </a:r>
          </a:p>
          <a:p>
            <a:pPr defTabSz="825500">
              <a:spcBef>
                <a:spcPts val="2300"/>
              </a:spcBef>
              <a:defRPr>
                <a:solidFill>
                  <a:srgbClr val="000000"/>
                </a:solidFill>
                <a:latin typeface="FZYouXian-Z09"/>
                <a:ea typeface="FZYouXian-Z09"/>
                <a:cs typeface="FZYouXian-Z09"/>
                <a:sym typeface="FZYouXian-Z09"/>
              </a:defRPr>
            </a:pPr>
            <a:r>
              <a:t>* 可以由情绪基因决定的细节：颜色、肢体组成、身体部分数量</a:t>
            </a:r>
          </a:p>
          <a:p>
            <a:pPr defTabSz="825500">
              <a:spcBef>
                <a:spcPts val="2300"/>
              </a:spcBef>
              <a:defRPr>
                <a:solidFill>
                  <a:srgbClr val="000000"/>
                </a:solidFill>
                <a:latin typeface="FZYouXian-Z09"/>
                <a:ea typeface="FZYouXian-Z09"/>
                <a:cs typeface="FZYouXian-Z09"/>
                <a:sym typeface="FZYouXian-Z09"/>
              </a:defRPr>
            </a:pPr>
            <a:endParaRPr/>
          </a:p>
        </p:txBody>
      </p:sp>
      <p:sp>
        <p:nvSpPr>
          <p:cNvPr id="526" name="书"/>
          <p:cNvSpPr/>
          <p:nvPr/>
        </p:nvSpPr>
        <p:spPr>
          <a:xfrm>
            <a:off x="-3168109" y="4620084"/>
            <a:ext cx="12258261" cy="995122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8703"/>
                </a:lnTo>
                <a:lnTo>
                  <a:pt x="0" y="17407"/>
                </a:lnTo>
                <a:cubicBezTo>
                  <a:pt x="7892" y="17407"/>
                  <a:pt x="10521" y="21600"/>
                  <a:pt x="10521" y="21600"/>
                </a:cubicBezTo>
                <a:lnTo>
                  <a:pt x="10521" y="13417"/>
                </a:lnTo>
                <a:lnTo>
                  <a:pt x="10521" y="5233"/>
                </a:lnTo>
                <a:cubicBezTo>
                  <a:pt x="10521" y="5233"/>
                  <a:pt x="7892" y="0"/>
                  <a:pt x="0" y="0"/>
                </a:cubicBezTo>
                <a:close/>
                <a:moveTo>
                  <a:pt x="21600" y="0"/>
                </a:moveTo>
                <a:cubicBezTo>
                  <a:pt x="13708" y="0"/>
                  <a:pt x="11079" y="5233"/>
                  <a:pt x="11079" y="5233"/>
                </a:cubicBezTo>
                <a:lnTo>
                  <a:pt x="11079" y="13417"/>
                </a:lnTo>
                <a:lnTo>
                  <a:pt x="11079" y="21600"/>
                </a:lnTo>
                <a:cubicBezTo>
                  <a:pt x="11079" y="21600"/>
                  <a:pt x="13708" y="17407"/>
                  <a:pt x="21600" y="17407"/>
                </a:cubicBezTo>
                <a:lnTo>
                  <a:pt x="21600" y="8703"/>
                </a:lnTo>
                <a:lnTo>
                  <a:pt x="21600" y="0"/>
                </a:lnTo>
                <a:close/>
              </a:path>
            </a:pathLst>
          </a:custGeom>
          <a:solidFill>
            <a:srgbClr val="000000"/>
          </a:solidFill>
          <a:ln w="12700">
            <a:miter lim="400000"/>
          </a:ln>
        </p:spPr>
        <p:txBody>
          <a:bodyPr lIns="50800" tIns="50800" rIns="50800" bIns="50800" anchor="ctr"/>
          <a:lstStyle/>
          <a:p>
            <a:pPr algn="ctr" defTabSz="457200">
              <a:spcBef>
                <a:spcPts val="0"/>
              </a:spcBef>
              <a:defRPr sz="3200">
                <a:solidFill>
                  <a:srgbClr val="D5D5D5"/>
                </a:solidFill>
                <a:latin typeface="Avenir Next Medium"/>
                <a:ea typeface="Avenir Next Medium"/>
                <a:cs typeface="Avenir Next Medium"/>
                <a:sym typeface="Avenir Next Medium"/>
              </a:defRPr>
            </a:pPr>
            <a:endParaRPr/>
          </a:p>
        </p:txBody>
      </p:sp>
      <p:sp>
        <p:nvSpPr>
          <p:cNvPr id="527" name="识别来源：…"/>
          <p:cNvSpPr txBox="1"/>
          <p:nvPr/>
        </p:nvSpPr>
        <p:spPr>
          <a:xfrm>
            <a:off x="3595308" y="8407529"/>
            <a:ext cx="8633835" cy="82101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825500">
              <a:spcBef>
                <a:spcPts val="0"/>
              </a:spcBef>
              <a:defRPr sz="4100">
                <a:latin typeface="FZYouXian-Z09"/>
                <a:ea typeface="FZYouXian-Z09"/>
                <a:cs typeface="FZYouXian-Z09"/>
                <a:sym typeface="FZYouXian-Z09"/>
              </a:defRPr>
            </a:pPr>
            <a:r>
              <a:t>识别来源：</a:t>
            </a:r>
          </a:p>
          <a:p>
            <a:pPr defTabSz="825500">
              <a:spcBef>
                <a:spcPts val="0"/>
              </a:spcBef>
              <a:defRPr sz="4100">
                <a:latin typeface="FZYouXian-Z09"/>
                <a:ea typeface="FZYouXian-Z09"/>
                <a:cs typeface="FZYouXian-Z09"/>
                <a:sym typeface="FZYouXian-Z09"/>
              </a:defRPr>
            </a:pPr>
            <a:r>
              <a:t>1、HowNet </a:t>
            </a:r>
          </a:p>
          <a:p>
            <a:pPr defTabSz="825500">
              <a:spcBef>
                <a:spcPts val="0"/>
              </a:spcBef>
              <a:defRPr sz="4100">
                <a:latin typeface="FZYouXian-Z09"/>
                <a:ea typeface="FZYouXian-Z09"/>
                <a:cs typeface="FZYouXian-Z09"/>
                <a:sym typeface="FZYouXian-Z09"/>
              </a:defRPr>
            </a:pPr>
            <a:r>
              <a:t>情感词典</a:t>
            </a:r>
          </a:p>
          <a:p>
            <a:pPr defTabSz="825500">
              <a:spcBef>
                <a:spcPts val="0"/>
              </a:spcBef>
              <a:defRPr sz="4100">
                <a:latin typeface="FZYouXian-Z09"/>
                <a:ea typeface="FZYouXian-Z09"/>
                <a:cs typeface="FZYouXian-Z09"/>
                <a:sym typeface="FZYouXian-Z09"/>
              </a:defRPr>
            </a:pPr>
            <a:r>
              <a:t>2、ntusd</a:t>
            </a:r>
          </a:p>
          <a:p>
            <a:pPr defTabSz="825500">
              <a:spcBef>
                <a:spcPts val="0"/>
              </a:spcBef>
              <a:defRPr sz="4100">
                <a:latin typeface="FZYouXian-Z09"/>
                <a:ea typeface="FZYouXian-Z09"/>
                <a:cs typeface="FZYouXian-Z09"/>
                <a:sym typeface="FZYouXian-Z09"/>
              </a:defRPr>
            </a:pPr>
            <a:r>
              <a:t>情感词典</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525"/>
                                        </p:tgtEl>
                                        <p:attrNameLst>
                                          <p:attrName>style.visibility</p:attrName>
                                        </p:attrNameLst>
                                      </p:cBhvr>
                                      <p:to>
                                        <p:strVal val="visible"/>
                                      </p:to>
                                    </p:set>
                                    <p:animEffect transition="in" filter="fade">
                                      <p:cBhvr>
                                        <p:cTn id="7" dur="4000"/>
                                        <p:tgtEl>
                                          <p:spTgt spid="52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2" nodeType="clickEffect">
                                  <p:stCondLst>
                                    <p:cond delay="0"/>
                                  </p:stCondLst>
                                  <p:iterate type="lt">
                                    <p:tmAbs val="100"/>
                                  </p:iterate>
                                  <p:childTnLst>
                                    <p:set>
                                      <p:cBhvr>
                                        <p:cTn id="11" fill="hold"/>
                                        <p:tgtEl>
                                          <p:spTgt spid="5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5" grpId="1" animBg="1" advAuto="0"/>
      <p:bldP spid="527" grpId="2"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529" name="IMG_0536.JPG" descr="IMG_0536.JPG"/>
          <p:cNvPicPr>
            <a:picLocks noChangeAspect="1"/>
          </p:cNvPicPr>
          <p:nvPr/>
        </p:nvPicPr>
        <p:blipFill>
          <a:blip r:embed="rId2">
            <a:alphaModFix amt="48760"/>
          </a:blip>
          <a:stretch>
            <a:fillRect/>
          </a:stretch>
        </p:blipFill>
        <p:spPr>
          <a:xfrm rot="18900000">
            <a:off x="13397662" y="1093495"/>
            <a:ext cx="15523089" cy="10842761"/>
          </a:xfrm>
          <a:prstGeom prst="rect">
            <a:avLst/>
          </a:prstGeom>
          <a:ln w="12700">
            <a:miter lim="400000"/>
          </a:ln>
        </p:spPr>
      </p:pic>
      <p:sp>
        <p:nvSpPr>
          <p:cNvPr id="530" name="情绪基因组合逻辑"/>
          <p:cNvSpPr txBox="1"/>
          <p:nvPr/>
        </p:nvSpPr>
        <p:spPr>
          <a:xfrm>
            <a:off x="671131" y="2318746"/>
            <a:ext cx="4736600"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情绪基因组合逻辑</a:t>
            </a:r>
          </a:p>
        </p:txBody>
      </p:sp>
      <p:pic>
        <p:nvPicPr>
          <p:cNvPr id="531" name="7971597248108_.pic_hd.jpg" descr="7971597248108_.pic_hd.jpg"/>
          <p:cNvPicPr>
            <a:picLocks noChangeAspect="1"/>
          </p:cNvPicPr>
          <p:nvPr/>
        </p:nvPicPr>
        <p:blipFill>
          <a:blip r:embed="rId3"/>
          <a:srcRect t="2184" r="51663" b="2184"/>
          <a:stretch>
            <a:fillRect/>
          </a:stretch>
        </p:blipFill>
        <p:spPr>
          <a:xfrm>
            <a:off x="4511564" y="3683385"/>
            <a:ext cx="9230826" cy="4025901"/>
          </a:xfrm>
          <a:prstGeom prst="rect">
            <a:avLst/>
          </a:prstGeom>
          <a:ln w="12700">
            <a:miter lim="400000"/>
          </a:ln>
        </p:spPr>
      </p:pic>
      <p:pic>
        <p:nvPicPr>
          <p:cNvPr id="532" name="7971597248108_.pic_hd.jpg" descr="7971597248108_.pic_hd.jpg"/>
          <p:cNvPicPr>
            <a:picLocks noChangeAspect="1"/>
          </p:cNvPicPr>
          <p:nvPr/>
        </p:nvPicPr>
        <p:blipFill>
          <a:blip r:embed="rId3"/>
          <a:srcRect l="49149" t="2184" r="2514" b="2184"/>
          <a:stretch>
            <a:fillRect/>
          </a:stretch>
        </p:blipFill>
        <p:spPr>
          <a:xfrm>
            <a:off x="4511564" y="7925260"/>
            <a:ext cx="9230826" cy="4025901"/>
          </a:xfrm>
          <a:prstGeom prst="rect">
            <a:avLst/>
          </a:prstGeom>
          <a:ln w="12700">
            <a:miter lim="400000"/>
          </a:ln>
        </p:spPr>
      </p:pic>
      <p:sp>
        <p:nvSpPr>
          <p:cNvPr id="533" name="（变温动物）"/>
          <p:cNvSpPr txBox="1"/>
          <p:nvPr/>
        </p:nvSpPr>
        <p:spPr>
          <a:xfrm>
            <a:off x="592817" y="8044083"/>
            <a:ext cx="4194703" cy="12639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a:solidFill>
                  <a:srgbClr val="000000"/>
                </a:solidFill>
                <a:latin typeface="FZYouXian-Z09"/>
                <a:ea typeface="FZYouXian-Z09"/>
                <a:cs typeface="FZYouXian-Z09"/>
                <a:sym typeface="FZYouXian-Z09"/>
              </a:defRPr>
            </a:lvl1pPr>
          </a:lstStyle>
          <a:p>
            <a:r>
              <a:t>（变温动物）</a:t>
            </a:r>
          </a:p>
        </p:txBody>
      </p:sp>
      <p:sp>
        <p:nvSpPr>
          <p:cNvPr id="534" name="（恒温动物）"/>
          <p:cNvSpPr txBox="1"/>
          <p:nvPr/>
        </p:nvSpPr>
        <p:spPr>
          <a:xfrm>
            <a:off x="625206" y="3797990"/>
            <a:ext cx="4129925" cy="12639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a:solidFill>
                  <a:srgbClr val="000000"/>
                </a:solidFill>
                <a:latin typeface="FZYouXian-Z09"/>
                <a:ea typeface="FZYouXian-Z09"/>
                <a:cs typeface="FZYouXian-Z09"/>
                <a:sym typeface="FZYouXian-Z09"/>
              </a:defRPr>
            </a:lvl1pPr>
          </a:lstStyle>
          <a:p>
            <a:r>
              <a:t>（恒温动物）</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546" name="成组"/>
          <p:cNvGrpSpPr/>
          <p:nvPr/>
        </p:nvGrpSpPr>
        <p:grpSpPr>
          <a:xfrm>
            <a:off x="634210" y="1511454"/>
            <a:ext cx="18837341" cy="11250365"/>
            <a:chOff x="0" y="0"/>
            <a:chExt cx="18837340" cy="11250363"/>
          </a:xfrm>
        </p:grpSpPr>
        <p:sp>
          <p:nvSpPr>
            <p:cNvPr id="536" name="三角形"/>
            <p:cNvSpPr/>
            <p:nvPr/>
          </p:nvSpPr>
          <p:spPr>
            <a:xfrm rot="14095054">
              <a:off x="9347603" y="6634384"/>
              <a:ext cx="3778964" cy="389872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305300">
                <a:alpha val="29321"/>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537" name="星形"/>
            <p:cNvSpPr/>
            <p:nvPr/>
          </p:nvSpPr>
          <p:spPr>
            <a:xfrm rot="17741819">
              <a:off x="14004596" y="5906228"/>
              <a:ext cx="4097876" cy="4206778"/>
            </a:xfrm>
            <a:prstGeom prst="star8">
              <a:avLst>
                <a:gd name="adj" fmla="val 40637"/>
              </a:avLst>
            </a:prstGeom>
            <a:solidFill>
              <a:srgbClr val="AC1917">
                <a:alpha val="32547"/>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538" name="多边形"/>
            <p:cNvSpPr/>
            <p:nvPr/>
          </p:nvSpPr>
          <p:spPr>
            <a:xfrm rot="20400000">
              <a:off x="5032145" y="6485266"/>
              <a:ext cx="3933478" cy="3691713"/>
            </a:xfrm>
            <a:prstGeom prst="pentagon">
              <a:avLst/>
            </a:prstGeom>
            <a:solidFill>
              <a:srgbClr val="0A0246">
                <a:alpha val="26067"/>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539" name="矩形"/>
            <p:cNvSpPr/>
            <p:nvPr/>
          </p:nvSpPr>
          <p:spPr>
            <a:xfrm>
              <a:off x="171059" y="7456540"/>
              <a:ext cx="3305850" cy="2164894"/>
            </a:xfrm>
            <a:prstGeom prst="rect">
              <a:avLst/>
            </a:prstGeom>
            <a:solidFill>
              <a:srgbClr val="B4CDCB">
                <a:alpha val="89549"/>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grpSp>
          <p:nvGrpSpPr>
            <p:cNvPr id="542" name="成组"/>
            <p:cNvGrpSpPr/>
            <p:nvPr/>
          </p:nvGrpSpPr>
          <p:grpSpPr>
            <a:xfrm>
              <a:off x="13401801" y="731148"/>
              <a:ext cx="4402741" cy="3262735"/>
              <a:chOff x="0" y="0"/>
              <a:chExt cx="4402740" cy="3262734"/>
            </a:xfrm>
          </p:grpSpPr>
          <p:sp>
            <p:nvSpPr>
              <p:cNvPr id="540" name="圆形"/>
              <p:cNvSpPr/>
              <p:nvPr/>
            </p:nvSpPr>
            <p:spPr>
              <a:xfrm>
                <a:off x="0" y="613982"/>
                <a:ext cx="2648752" cy="2648753"/>
              </a:xfrm>
              <a:prstGeom prst="ellipse">
                <a:avLst/>
              </a:prstGeom>
              <a:solidFill>
                <a:srgbClr val="FB6178">
                  <a:alpha val="55201"/>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541" name="圆形"/>
              <p:cNvSpPr/>
              <p:nvPr/>
            </p:nvSpPr>
            <p:spPr>
              <a:xfrm>
                <a:off x="1869145" y="0"/>
                <a:ext cx="2533596" cy="2533596"/>
              </a:xfrm>
              <a:prstGeom prst="ellipse">
                <a:avLst/>
              </a:prstGeom>
              <a:solidFill>
                <a:srgbClr val="FB6178">
                  <a:alpha val="57330"/>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grpSp>
        <p:sp>
          <p:nvSpPr>
            <p:cNvPr id="543" name="水滴"/>
            <p:cNvSpPr/>
            <p:nvPr/>
          </p:nvSpPr>
          <p:spPr>
            <a:xfrm rot="9311430">
              <a:off x="9624683" y="352522"/>
              <a:ext cx="2631442" cy="4324484"/>
            </a:xfrm>
            <a:custGeom>
              <a:avLst/>
              <a:gdLst/>
              <a:ahLst/>
              <a:cxnLst>
                <a:cxn ang="0">
                  <a:pos x="wd2" y="hd2"/>
                </a:cxn>
                <a:cxn ang="5400000">
                  <a:pos x="wd2" y="hd2"/>
                </a:cxn>
                <a:cxn ang="10800000">
                  <a:pos x="wd2" y="hd2"/>
                </a:cxn>
                <a:cxn ang="16200000">
                  <a:pos x="wd2" y="hd2"/>
                </a:cxn>
              </a:cxnLst>
              <a:rect l="0" t="0" r="r" b="b"/>
              <a:pathLst>
                <a:path w="21212" h="21327"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solidFill>
              <a:srgbClr val="FF7A11">
                <a:alpha val="56477"/>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544" name="圆形"/>
            <p:cNvSpPr/>
            <p:nvPr/>
          </p:nvSpPr>
          <p:spPr>
            <a:xfrm>
              <a:off x="4546396" y="826702"/>
              <a:ext cx="3252963" cy="3252962"/>
            </a:xfrm>
            <a:prstGeom prst="ellipse">
              <a:avLst/>
            </a:prstGeom>
            <a:solidFill>
              <a:srgbClr val="FF937D">
                <a:alpha val="68188"/>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545" name="椭圆形"/>
            <p:cNvSpPr/>
            <p:nvPr/>
          </p:nvSpPr>
          <p:spPr>
            <a:xfrm>
              <a:off x="0" y="1185938"/>
              <a:ext cx="3647968" cy="2534490"/>
            </a:xfrm>
            <a:prstGeom prst="ellipse">
              <a:avLst/>
            </a:prstGeom>
            <a:solidFill>
              <a:srgbClr val="DADAC1"/>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grpSp>
      <p:sp>
        <p:nvSpPr>
          <p:cNvPr id="547" name="SUSI GENE…"/>
          <p:cNvSpPr txBox="1"/>
          <p:nvPr/>
        </p:nvSpPr>
        <p:spPr>
          <a:xfrm>
            <a:off x="18155067" y="2404527"/>
            <a:ext cx="4736599"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algn="r" defTabSz="784225">
              <a:spcBef>
                <a:spcPts val="0"/>
              </a:spcBef>
              <a:defRPr sz="4655">
                <a:solidFill>
                  <a:srgbClr val="000000"/>
                </a:solidFill>
                <a:latin typeface="FZJunHeiS-DB-GB"/>
                <a:ea typeface="FZJunHeiS-DB-GB"/>
                <a:cs typeface="FZJunHeiS-DB-GB"/>
                <a:sym typeface="FZJunHeiS-DB-GB"/>
              </a:defRPr>
            </a:pPr>
            <a:r>
              <a:t>SUSI GENE </a:t>
            </a:r>
          </a:p>
          <a:p>
            <a:pPr algn="r" defTabSz="784225">
              <a:spcBef>
                <a:spcPts val="0"/>
              </a:spcBef>
              <a:defRPr sz="4655">
                <a:solidFill>
                  <a:srgbClr val="000000"/>
                </a:solidFill>
                <a:latin typeface="FZJunHeiS-DB-GB"/>
                <a:ea typeface="FZJunHeiS-DB-GB"/>
                <a:cs typeface="FZJunHeiS-DB-GB"/>
                <a:sym typeface="FZJunHeiS-DB-GB"/>
              </a:defRPr>
            </a:pPr>
            <a:r>
              <a:t>形象设计</a:t>
            </a:r>
          </a:p>
        </p:txBody>
      </p:sp>
      <p:pic>
        <p:nvPicPr>
          <p:cNvPr id="548" name="图像" descr="图像"/>
          <p:cNvPicPr>
            <a:picLocks noChangeAspect="1"/>
          </p:cNvPicPr>
          <p:nvPr/>
        </p:nvPicPr>
        <p:blipFill>
          <a:blip r:embed="rId2"/>
          <a:srcRect t="79018"/>
          <a:stretch>
            <a:fillRect/>
          </a:stretch>
        </p:blipFill>
        <p:spPr>
          <a:xfrm rot="5400000">
            <a:off x="18523662" y="6323023"/>
            <a:ext cx="11445797" cy="1069875"/>
          </a:xfrm>
          <a:prstGeom prst="rect">
            <a:avLst/>
          </a:prstGeom>
          <a:ln w="12700">
            <a:miter lim="400000"/>
          </a:ln>
        </p:spPr>
      </p:pic>
      <p:pic>
        <p:nvPicPr>
          <p:cNvPr id="549" name="IMG_0535.PNG" descr="IMG_0535.PNG"/>
          <p:cNvPicPr>
            <a:picLocks noChangeAspect="1"/>
          </p:cNvPicPr>
          <p:nvPr/>
        </p:nvPicPr>
        <p:blipFill>
          <a:blip r:embed="rId3"/>
          <a:stretch>
            <a:fillRect/>
          </a:stretch>
        </p:blipFill>
        <p:spPr>
          <a:xfrm>
            <a:off x="650839" y="525844"/>
            <a:ext cx="18130921" cy="12664312"/>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546"/>
                                        </p:tgtEl>
                                        <p:attrNameLst>
                                          <p:attrName>style.visibility</p:attrName>
                                        </p:attrNameLst>
                                      </p:cBhvr>
                                      <p:to>
                                        <p:strVal val="visible"/>
                                      </p:to>
                                    </p:set>
                                    <p:animEffect transition="in" filter="fade">
                                      <p:cBhvr>
                                        <p:cTn id="7" dur="1000"/>
                                        <p:tgtEl>
                                          <p:spTgt spid="54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2" nodeType="clickEffect">
                                  <p:stCondLst>
                                    <p:cond delay="0"/>
                                  </p:stCondLst>
                                  <p:iterate>
                                    <p:tmAbs val="0"/>
                                  </p:iterate>
                                  <p:childTnLst>
                                    <p:set>
                                      <p:cBhvr>
                                        <p:cTn id="11" fill="hold"/>
                                        <p:tgtEl>
                                          <p:spTgt spid="549"/>
                                        </p:tgtEl>
                                        <p:attrNameLst>
                                          <p:attrName>style.visibility</p:attrName>
                                        </p:attrNameLst>
                                      </p:cBhvr>
                                      <p:to>
                                        <p:strVal val="visible"/>
                                      </p:to>
                                    </p:set>
                                    <p:animEffect transition="in" filter="wipe(left)">
                                      <p:cBhvr>
                                        <p:cTn id="12" dur="1000"/>
                                        <p:tgtEl>
                                          <p:spTgt spid="5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6" grpId="1" animBg="1" advAuto="0"/>
      <p:bldP spid="549" grpId="2"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551" name="IMG_0544.PNG" descr="IMG_0544.PNG"/>
          <p:cNvPicPr>
            <a:picLocks noChangeAspect="1"/>
          </p:cNvPicPr>
          <p:nvPr/>
        </p:nvPicPr>
        <p:blipFill>
          <a:blip r:embed="rId2"/>
          <a:stretch>
            <a:fillRect/>
          </a:stretch>
        </p:blipFill>
        <p:spPr>
          <a:xfrm>
            <a:off x="3482613" y="1635445"/>
            <a:ext cx="5009112" cy="11131358"/>
          </a:xfrm>
          <a:prstGeom prst="rect">
            <a:avLst/>
          </a:prstGeom>
          <a:ln w="12700">
            <a:miter lim="400000"/>
          </a:ln>
        </p:spPr>
      </p:pic>
      <p:sp>
        <p:nvSpPr>
          <p:cNvPr id="552" name="SUSI GENE…"/>
          <p:cNvSpPr txBox="1"/>
          <p:nvPr/>
        </p:nvSpPr>
        <p:spPr>
          <a:xfrm>
            <a:off x="18155067" y="2404527"/>
            <a:ext cx="4736599"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algn="r" defTabSz="784225">
              <a:spcBef>
                <a:spcPts val="0"/>
              </a:spcBef>
              <a:defRPr sz="4655">
                <a:solidFill>
                  <a:srgbClr val="000000"/>
                </a:solidFill>
                <a:latin typeface="FZJunHeiS-DB-GB"/>
                <a:ea typeface="FZJunHeiS-DB-GB"/>
                <a:cs typeface="FZJunHeiS-DB-GB"/>
                <a:sym typeface="FZJunHeiS-DB-GB"/>
              </a:defRPr>
            </a:pPr>
            <a:r>
              <a:t>SUSI GENE </a:t>
            </a:r>
          </a:p>
          <a:p>
            <a:pPr algn="r" defTabSz="784225">
              <a:spcBef>
                <a:spcPts val="0"/>
              </a:spcBef>
              <a:defRPr sz="4655">
                <a:solidFill>
                  <a:srgbClr val="000000"/>
                </a:solidFill>
                <a:latin typeface="FZJunHeiS-DB-GB"/>
                <a:ea typeface="FZJunHeiS-DB-GB"/>
                <a:cs typeface="FZJunHeiS-DB-GB"/>
                <a:sym typeface="FZJunHeiS-DB-GB"/>
              </a:defRPr>
            </a:pPr>
            <a:r>
              <a:t>叙事设计</a:t>
            </a:r>
          </a:p>
        </p:txBody>
      </p:sp>
      <p:pic>
        <p:nvPicPr>
          <p:cNvPr id="553" name="图像" descr="图像"/>
          <p:cNvPicPr>
            <a:picLocks noChangeAspect="1"/>
          </p:cNvPicPr>
          <p:nvPr/>
        </p:nvPicPr>
        <p:blipFill>
          <a:blip r:embed="rId3"/>
          <a:srcRect t="79018"/>
          <a:stretch>
            <a:fillRect/>
          </a:stretch>
        </p:blipFill>
        <p:spPr>
          <a:xfrm rot="5400000">
            <a:off x="18523662" y="6323023"/>
            <a:ext cx="11445797" cy="1069875"/>
          </a:xfrm>
          <a:prstGeom prst="rect">
            <a:avLst/>
          </a:prstGeom>
          <a:ln w="12700">
            <a:miter lim="400000"/>
          </a:ln>
        </p:spPr>
      </p:pic>
      <p:pic>
        <p:nvPicPr>
          <p:cNvPr id="554" name="图像" descr="图像"/>
          <p:cNvPicPr>
            <a:picLocks noChangeAspect="1"/>
          </p:cNvPicPr>
          <p:nvPr/>
        </p:nvPicPr>
        <p:blipFill>
          <a:blip r:embed="rId4"/>
          <a:stretch>
            <a:fillRect/>
          </a:stretch>
        </p:blipFill>
        <p:spPr>
          <a:xfrm>
            <a:off x="3529719" y="1968724"/>
            <a:ext cx="4914901" cy="10464801"/>
          </a:xfrm>
          <a:prstGeom prst="rect">
            <a:avLst/>
          </a:prstGeom>
          <a:ln w="12700">
            <a:miter lim="400000"/>
          </a:ln>
        </p:spPr>
      </p:pic>
      <p:pic>
        <p:nvPicPr>
          <p:cNvPr id="555" name="IMG_0545.PNG" descr="IMG_0545.PNG"/>
          <p:cNvPicPr>
            <a:picLocks noChangeAspect="1"/>
          </p:cNvPicPr>
          <p:nvPr/>
        </p:nvPicPr>
        <p:blipFill>
          <a:blip r:embed="rId5"/>
          <a:stretch>
            <a:fillRect/>
          </a:stretch>
        </p:blipFill>
        <p:spPr>
          <a:xfrm>
            <a:off x="849665" y="566452"/>
            <a:ext cx="6364985" cy="14144411"/>
          </a:xfrm>
          <a:prstGeom prst="rect">
            <a:avLst/>
          </a:prstGeom>
          <a:ln w="12700">
            <a:miter lim="400000"/>
          </a:ln>
        </p:spPr>
      </p:pic>
      <p:pic>
        <p:nvPicPr>
          <p:cNvPr id="556" name="图像" descr="图像"/>
          <p:cNvPicPr>
            <a:picLocks noChangeAspect="1"/>
          </p:cNvPicPr>
          <p:nvPr/>
        </p:nvPicPr>
        <p:blipFill>
          <a:blip r:embed="rId6"/>
          <a:srcRect t="55461"/>
          <a:stretch>
            <a:fillRect/>
          </a:stretch>
        </p:blipFill>
        <p:spPr>
          <a:xfrm>
            <a:off x="1719175" y="5560741"/>
            <a:ext cx="8536177" cy="4577535"/>
          </a:xfrm>
          <a:prstGeom prst="rect">
            <a:avLst/>
          </a:prstGeom>
          <a:ln w="12700">
            <a:miter lim="400000"/>
          </a:ln>
        </p:spPr>
      </p:pic>
      <p:pic>
        <p:nvPicPr>
          <p:cNvPr id="557" name="图像" descr="图像"/>
          <p:cNvPicPr>
            <a:picLocks noChangeAspect="1"/>
          </p:cNvPicPr>
          <p:nvPr/>
        </p:nvPicPr>
        <p:blipFill>
          <a:blip r:embed="rId6"/>
          <a:srcRect b="44060"/>
          <a:stretch>
            <a:fillRect/>
          </a:stretch>
        </p:blipFill>
        <p:spPr>
          <a:xfrm>
            <a:off x="1719175" y="-25083"/>
            <a:ext cx="8536177" cy="5749318"/>
          </a:xfrm>
          <a:prstGeom prst="rect">
            <a:avLst/>
          </a:prstGeom>
          <a:ln w="12700">
            <a:miter lim="400000"/>
          </a:ln>
        </p:spPr>
      </p:pic>
      <p:sp>
        <p:nvSpPr>
          <p:cNvPr id="558" name="cacited 珂赛特…"/>
          <p:cNvSpPr txBox="1"/>
          <p:nvPr/>
        </p:nvSpPr>
        <p:spPr>
          <a:xfrm>
            <a:off x="4003344" y="9549597"/>
            <a:ext cx="3967651" cy="2445312"/>
          </a:xfrm>
          <a:prstGeom prst="rect">
            <a:avLst/>
          </a:prstGeom>
          <a:solidFill>
            <a:srgbClr val="0000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lnSpcReduction="10000"/>
          </a:bodyPr>
          <a:lstStyle/>
          <a:p>
            <a:pPr defTabSz="825500">
              <a:spcBef>
                <a:spcPts val="2300"/>
              </a:spcBef>
              <a:defRPr sz="2300">
                <a:solidFill>
                  <a:srgbClr val="D5D5D5"/>
                </a:solidFill>
                <a:latin typeface="FZYouXian-Z09"/>
                <a:ea typeface="FZYouXian-Z09"/>
                <a:cs typeface="FZYouXian-Z09"/>
                <a:sym typeface="FZYouXian-Z09"/>
              </a:defRPr>
            </a:pPr>
            <a:r>
              <a:t>cacited 珂赛特</a:t>
            </a:r>
          </a:p>
          <a:p>
            <a:pPr defTabSz="825500">
              <a:spcBef>
                <a:spcPts val="2300"/>
              </a:spcBef>
              <a:defRPr sz="2300">
                <a:solidFill>
                  <a:srgbClr val="D5D5D5"/>
                </a:solidFill>
                <a:latin typeface="FZYouXian-Z09"/>
                <a:ea typeface="FZYouXian-Z09"/>
                <a:cs typeface="FZYouXian-Z09"/>
                <a:sym typeface="FZYouXian-Z09"/>
              </a:defRPr>
            </a:pPr>
            <a:r>
              <a:t>珂赛特的祖先是高寒地区山岭类猫生物，拥有极快的运动速度和高超的捕猎技巧。它的眼睛和耳朵在狩猎成功时非常亮眼</a:t>
            </a:r>
          </a:p>
        </p:txBody>
      </p:sp>
      <p:sp>
        <p:nvSpPr>
          <p:cNvPr id="559" name="Repgry 锐普格瑞…"/>
          <p:cNvSpPr txBox="1"/>
          <p:nvPr/>
        </p:nvSpPr>
        <p:spPr>
          <a:xfrm>
            <a:off x="11073056" y="1696555"/>
            <a:ext cx="7252842" cy="3479743"/>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lnSpcReduction="10000"/>
          </a:bodyPr>
          <a:lstStyle/>
          <a:p>
            <a:pPr defTabSz="800735">
              <a:spcBef>
                <a:spcPts val="2200"/>
              </a:spcBef>
              <a:defRPr sz="2716">
                <a:solidFill>
                  <a:srgbClr val="000000"/>
                </a:solidFill>
                <a:latin typeface="FZYouXian-Z09"/>
                <a:ea typeface="FZYouXian-Z09"/>
                <a:cs typeface="FZYouXian-Z09"/>
                <a:sym typeface="FZYouXian-Z09"/>
              </a:defRPr>
            </a:pPr>
            <a:r>
              <a:t>Repgry 锐普格瑞</a:t>
            </a:r>
          </a:p>
          <a:p>
            <a:pPr defTabSz="800735">
              <a:spcBef>
                <a:spcPts val="2200"/>
              </a:spcBef>
              <a:defRPr sz="2716">
                <a:solidFill>
                  <a:srgbClr val="000000"/>
                </a:solidFill>
                <a:latin typeface="FZYouXian-Z09"/>
                <a:ea typeface="FZYouXian-Z09"/>
                <a:cs typeface="FZYouXian-Z09"/>
                <a:sym typeface="FZYouXian-Z09"/>
              </a:defRPr>
            </a:pPr>
            <a:r>
              <a:t>瑞普格瑞生活在沙漠地区，长有带锯齿边缘的腮鳍和针状鳞片。缺水会使它的腮鳍和鳞片由柔软变得坚硬。</a:t>
            </a:r>
          </a:p>
          <a:p>
            <a:pPr defTabSz="800735">
              <a:spcBef>
                <a:spcPts val="2200"/>
              </a:spcBef>
              <a:defRPr sz="2716">
                <a:solidFill>
                  <a:srgbClr val="000000"/>
                </a:solidFill>
                <a:latin typeface="FZYouXian-Z09"/>
                <a:ea typeface="FZYouXian-Z09"/>
                <a:cs typeface="FZYouXian-Z09"/>
                <a:sym typeface="FZYouXian-Z09"/>
              </a:defRPr>
            </a:pPr>
            <a:r>
              <a:t>所以锐普格瑞一直都在努力待在水源旁边，因为它不希望别的动物因为这些看起来锐利的鳍而疏远它。</a:t>
            </a:r>
          </a:p>
        </p:txBody>
      </p:sp>
      <p:sp>
        <p:nvSpPr>
          <p:cNvPr id="560" name="Anxect 安塞科特…"/>
          <p:cNvSpPr txBox="1"/>
          <p:nvPr/>
        </p:nvSpPr>
        <p:spPr>
          <a:xfrm>
            <a:off x="11073056" y="5860820"/>
            <a:ext cx="7252842" cy="2680609"/>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825500">
              <a:spcBef>
                <a:spcPts val="2300"/>
              </a:spcBef>
              <a:defRPr sz="2800">
                <a:solidFill>
                  <a:srgbClr val="000000"/>
                </a:solidFill>
                <a:latin typeface="FZYouXian-Z09"/>
                <a:ea typeface="FZYouXian-Z09"/>
                <a:cs typeface="FZYouXian-Z09"/>
                <a:sym typeface="FZYouXian-Z09"/>
              </a:defRPr>
            </a:pPr>
            <a:r>
              <a:t>Anxect 安塞科特</a:t>
            </a:r>
          </a:p>
          <a:p>
            <a:pPr defTabSz="825500">
              <a:spcBef>
                <a:spcPts val="2300"/>
              </a:spcBef>
              <a:defRPr sz="2800">
                <a:solidFill>
                  <a:srgbClr val="000000"/>
                </a:solidFill>
                <a:latin typeface="FZYouXian-Z09"/>
                <a:ea typeface="FZYouXian-Z09"/>
                <a:cs typeface="FZYouXian-Z09"/>
                <a:sym typeface="FZYouXian-Z09"/>
              </a:defRPr>
            </a:pPr>
            <a:r>
              <a:t>安塞科特体型极小，平均长度仅有4毫米。它的心脏很小，会不定期心跳持续加速，必须要通过快速振动翅膀才能缓解症状。这期间它往往会飞过此生最长的旅程。</a:t>
            </a:r>
          </a:p>
        </p:txBody>
      </p:sp>
      <p:sp>
        <p:nvSpPr>
          <p:cNvPr id="561" name="Upsafish 阿普赛飞…"/>
          <p:cNvSpPr txBox="1"/>
          <p:nvPr/>
        </p:nvSpPr>
        <p:spPr>
          <a:xfrm>
            <a:off x="11073056" y="9225951"/>
            <a:ext cx="7252842" cy="3327596"/>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825500">
              <a:spcBef>
                <a:spcPts val="2300"/>
              </a:spcBef>
              <a:defRPr sz="2800">
                <a:solidFill>
                  <a:srgbClr val="000000"/>
                </a:solidFill>
                <a:latin typeface="FZYouXian-Z09"/>
                <a:ea typeface="FZYouXian-Z09"/>
                <a:cs typeface="FZYouXian-Z09"/>
                <a:sym typeface="FZYouXian-Z09"/>
              </a:defRPr>
            </a:pPr>
            <a:r>
              <a:t>Upsafish 阿普赛飞</a:t>
            </a:r>
          </a:p>
          <a:p>
            <a:pPr defTabSz="825500">
              <a:spcBef>
                <a:spcPts val="2300"/>
              </a:spcBef>
              <a:defRPr sz="2800">
                <a:solidFill>
                  <a:srgbClr val="000000"/>
                </a:solidFill>
                <a:latin typeface="FZYouXian-Z09"/>
                <a:ea typeface="FZYouXian-Z09"/>
                <a:cs typeface="FZYouXian-Z09"/>
                <a:sym typeface="FZYouXian-Z09"/>
              </a:defRPr>
            </a:pPr>
            <a:r>
              <a:t>阿普赛飞是生活于海洋中的一种软体动物，有两种形态。常态是类章鱼形态，当海底的太阳变少时变会长出鲸鱼尾，并同时在皮肤上萌发出圆点进行记录，当水温因为太阳的回归而变得正常时鲸鱼尾消失，情绪恢复正常。</a:t>
            </a:r>
          </a:p>
        </p:txBody>
      </p:sp>
      <p:sp>
        <p:nvSpPr>
          <p:cNvPr id="562" name="的SUSI生物…"/>
          <p:cNvSpPr txBox="1"/>
          <p:nvPr/>
        </p:nvSpPr>
        <p:spPr>
          <a:xfrm>
            <a:off x="19143791" y="9270658"/>
            <a:ext cx="9534247" cy="90797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2438338">
              <a:lnSpc>
                <a:spcPct val="120000"/>
              </a:lnSpc>
              <a:spcBef>
                <a:spcPts val="0"/>
              </a:spcBef>
              <a:defRPr>
                <a:solidFill>
                  <a:srgbClr val="000000"/>
                </a:solidFill>
                <a:latin typeface="FZYouXian-Z09"/>
                <a:ea typeface="FZYouXian-Z09"/>
                <a:cs typeface="FZYouXian-Z09"/>
                <a:sym typeface="FZYouXian-Z09"/>
              </a:defRPr>
            </a:pPr>
            <a:r>
              <a:t>的SUSI生物</a:t>
            </a:r>
          </a:p>
          <a:p>
            <a:pPr defTabSz="2438338">
              <a:lnSpc>
                <a:spcPct val="120000"/>
              </a:lnSpc>
              <a:spcBef>
                <a:spcPts val="0"/>
              </a:spcBef>
              <a:defRPr>
                <a:solidFill>
                  <a:srgbClr val="000000"/>
                </a:solidFill>
                <a:latin typeface="FZYouXian-Z09"/>
                <a:ea typeface="FZYouXian-Z09"/>
                <a:cs typeface="FZYouXian-Z09"/>
                <a:sym typeface="FZYouXian-Z09"/>
              </a:defRPr>
            </a:pPr>
            <a:r>
              <a:t>世界观设计</a:t>
            </a:r>
          </a:p>
          <a:p>
            <a:pPr defTabSz="2438338">
              <a:lnSpc>
                <a:spcPct val="120000"/>
              </a:lnSpc>
              <a:spcBef>
                <a:spcPts val="0"/>
              </a:spcBef>
              <a:defRPr>
                <a:solidFill>
                  <a:srgbClr val="000000"/>
                </a:solidFill>
                <a:latin typeface="FZYouXian-Z09"/>
                <a:ea typeface="FZYouXian-Z09"/>
                <a:cs typeface="FZYouXian-Z09"/>
                <a:sym typeface="FZYouXian-Z09"/>
              </a:defRPr>
            </a:pPr>
            <a:r>
              <a:t>引导积极思维</a:t>
            </a:r>
          </a:p>
          <a:p>
            <a:pPr defTabSz="825500">
              <a:lnSpc>
                <a:spcPct val="120000"/>
              </a:lnSpc>
              <a:spcBef>
                <a:spcPts val="0"/>
              </a:spcBef>
              <a:defRPr sz="3500">
                <a:solidFill>
                  <a:srgbClr val="000000"/>
                </a:solidFill>
                <a:latin typeface="FZYouXian-Z09"/>
                <a:ea typeface="FZYouXian-Z09"/>
                <a:cs typeface="FZYouXian-Z09"/>
                <a:sym typeface="FZYouXian-Z09"/>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000423 0.336060" pathEditMode="relative">
                                      <p:cBhvr>
                                        <p:cTn id="6" dur="1000" fill="hold"/>
                                        <p:tgtEl>
                                          <p:spTgt spid="556"/>
                                        </p:tgtEl>
                                        <p:attrNameLst>
                                          <p:attrName>ppt_x</p:attrName>
                                          <p:attrName>ppt_y</p:attrName>
                                        </p:attrNameLst>
                                      </p:cBhvr>
                                    </p:animMotion>
                                  </p:childTnLst>
                                </p:cTn>
                              </p:par>
                            </p:childTnLst>
                          </p:cTn>
                        </p:par>
                        <p:par>
                          <p:cTn id="7" fill="hold">
                            <p:stCondLst>
                              <p:cond delay="0"/>
                            </p:stCondLst>
                            <p:childTnLst>
                              <p:par>
                                <p:cTn id="8" presetID="-1" presetClass="path" presetSubtype="0" accel="50000" decel="50000" fill="hold" nodeType="withEffect">
                                  <p:stCondLst>
                                    <p:cond delay="0"/>
                                  </p:stCondLst>
                                  <p:childTnLst>
                                    <p:animMotion origin="layout" path="M 0.000000 0.000000 L 0.001572 -0.194780" pathEditMode="relative">
                                      <p:cBhvr>
                                        <p:cTn id="9" dur="1000" fill="hold"/>
                                        <p:tgtEl>
                                          <p:spTgt spid="557"/>
                                        </p:tgtEl>
                                        <p:attrNameLst>
                                          <p:attrName>ppt_x</p:attrName>
                                          <p:attrName>ppt_y</p:attrName>
                                        </p:attrNameLst>
                                      </p:cBhvr>
                                    </p:animMotion>
                                  </p:childTnLst>
                                </p:cTn>
                              </p:par>
                            </p:childTnLst>
                          </p:cTn>
                        </p:par>
                      </p:childTnLst>
                    </p:cTn>
                  </p:par>
                  <p:par>
                    <p:cTn id="10" fill="hold">
                      <p:stCondLst>
                        <p:cond delay="indefinite"/>
                      </p:stCondLst>
                      <p:childTnLst>
                        <p:par>
                          <p:cTn id="11" fill="hold">
                            <p:stCondLst>
                              <p:cond delay="0"/>
                            </p:stCondLst>
                            <p:childTnLst>
                              <p:par>
                                <p:cTn id="12" presetID="10" presetClass="exit" fill="hold" grpId="3" nodeType="clickEffect">
                                  <p:stCondLst>
                                    <p:cond delay="0"/>
                                  </p:stCondLst>
                                  <p:iterate>
                                    <p:tmAbs val="0"/>
                                  </p:iterate>
                                  <p:childTnLst>
                                    <p:animEffect transition="out" filter="fade">
                                      <p:cBhvr>
                                        <p:cTn id="13" dur="1000" fill="hold"/>
                                        <p:tgtEl>
                                          <p:spTgt spid="557"/>
                                        </p:tgtEl>
                                      </p:cBhvr>
                                    </p:animEffect>
                                    <p:set>
                                      <p:cBhvr>
                                        <p:cTn id="14" fill="hold">
                                          <p:stCondLst>
                                            <p:cond delay="999"/>
                                          </p:stCondLst>
                                        </p:cTn>
                                        <p:tgtEl>
                                          <p:spTgt spid="557"/>
                                        </p:tgtEl>
                                        <p:attrNameLst>
                                          <p:attrName>style.visibility</p:attrName>
                                        </p:attrNameLst>
                                      </p:cBhvr>
                                      <p:to>
                                        <p:strVal val="hidden"/>
                                      </p:to>
                                    </p:set>
                                  </p:childTnLst>
                                </p:cTn>
                              </p:par>
                            </p:childTnLst>
                          </p:cTn>
                        </p:par>
                        <p:par>
                          <p:cTn id="15" fill="hold">
                            <p:stCondLst>
                              <p:cond delay="1000"/>
                            </p:stCondLst>
                            <p:childTnLst>
                              <p:par>
                                <p:cTn id="16" presetID="10" presetClass="exit" fill="hold" grpId="4" nodeType="afterEffect">
                                  <p:stCondLst>
                                    <p:cond delay="0"/>
                                  </p:stCondLst>
                                  <p:iterate>
                                    <p:tmAbs val="0"/>
                                  </p:iterate>
                                  <p:childTnLst>
                                    <p:animEffect transition="out" filter="fade">
                                      <p:cBhvr>
                                        <p:cTn id="17" dur="1000" fill="hold"/>
                                        <p:tgtEl>
                                          <p:spTgt spid="556"/>
                                        </p:tgtEl>
                                      </p:cBhvr>
                                    </p:animEffect>
                                    <p:set>
                                      <p:cBhvr>
                                        <p:cTn id="18" fill="hold">
                                          <p:stCondLst>
                                            <p:cond delay="999"/>
                                          </p:stCondLst>
                                        </p:cTn>
                                        <p:tgtEl>
                                          <p:spTgt spid="556"/>
                                        </p:tgtEl>
                                        <p:attrNameLst>
                                          <p:attrName>style.visibility</p:attrName>
                                        </p:attrNameLst>
                                      </p:cBhvr>
                                      <p:to>
                                        <p:strVal val="hidden"/>
                                      </p:to>
                                    </p:set>
                                  </p:childTnLst>
                                </p:cTn>
                              </p:par>
                            </p:childTnLst>
                          </p:cTn>
                        </p:par>
                        <p:par>
                          <p:cTn id="19" fill="hold">
                            <p:stCondLst>
                              <p:cond delay="2000"/>
                            </p:stCondLst>
                            <p:childTnLst>
                              <p:par>
                                <p:cTn id="20" presetID="10" presetClass="entr" fill="hold" grpId="5" nodeType="afterEffect">
                                  <p:stCondLst>
                                    <p:cond delay="0"/>
                                  </p:stCondLst>
                                  <p:iterate>
                                    <p:tmAbs val="0"/>
                                  </p:iterate>
                                  <p:childTnLst>
                                    <p:set>
                                      <p:cBhvr>
                                        <p:cTn id="21" fill="hold"/>
                                        <p:tgtEl>
                                          <p:spTgt spid="558"/>
                                        </p:tgtEl>
                                        <p:attrNameLst>
                                          <p:attrName>style.visibility</p:attrName>
                                        </p:attrNameLst>
                                      </p:cBhvr>
                                      <p:to>
                                        <p:strVal val="visible"/>
                                      </p:to>
                                    </p:set>
                                    <p:animEffect transition="in" filter="fade">
                                      <p:cBhvr>
                                        <p:cTn id="22" dur="2000"/>
                                        <p:tgtEl>
                                          <p:spTgt spid="5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6" grpId="4" animBg="1" advAuto="0"/>
      <p:bldP spid="557" grpId="3" animBg="1" advAuto="0"/>
      <p:bldP spid="558" grpId="5"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4" name="屏幕快照 2020-08-13 上午10.29.03.png" descr="屏幕快照 2020-08-13 上午10.29.03.png"/>
          <p:cNvPicPr>
            <a:picLocks noChangeAspect="1"/>
          </p:cNvPicPr>
          <p:nvPr/>
        </p:nvPicPr>
        <p:blipFill>
          <a:blip r:embed="rId2"/>
          <a:stretch>
            <a:fillRect/>
          </a:stretch>
        </p:blipFill>
        <p:spPr>
          <a:xfrm>
            <a:off x="-42220" y="132817"/>
            <a:ext cx="24468440" cy="13450366"/>
          </a:xfrm>
          <a:prstGeom prst="rect">
            <a:avLst/>
          </a:prstGeom>
          <a:ln w="12700">
            <a:miter lim="400000"/>
          </a:ln>
        </p:spPr>
      </p:pic>
      <p:sp>
        <p:nvSpPr>
          <p:cNvPr id="565" name="初赛技术解决方案"/>
          <p:cNvSpPr txBox="1"/>
          <p:nvPr/>
        </p:nvSpPr>
        <p:spPr>
          <a:xfrm>
            <a:off x="1610643" y="431520"/>
            <a:ext cx="6161137" cy="226240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初赛技术解决方案</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pic>
        <p:nvPicPr>
          <p:cNvPr id="567" name="9461598014858_.pic_hd.jpg" descr="9461598014858_.pic_hd.jpg"/>
          <p:cNvPicPr>
            <a:picLocks noChangeAspect="1"/>
          </p:cNvPicPr>
          <p:nvPr/>
        </p:nvPicPr>
        <p:blipFill>
          <a:blip r:embed="rId3"/>
          <a:stretch>
            <a:fillRect/>
          </a:stretch>
        </p:blipFill>
        <p:spPr>
          <a:xfrm>
            <a:off x="6711690" y="-123677"/>
            <a:ext cx="20845008" cy="13963354"/>
          </a:xfrm>
          <a:prstGeom prst="rect">
            <a:avLst/>
          </a:prstGeom>
          <a:ln w="12700">
            <a:miter lim="400000"/>
          </a:ln>
        </p:spPr>
      </p:pic>
      <p:sp>
        <p:nvSpPr>
          <p:cNvPr id="568" name="让情绪破壳而出"/>
          <p:cNvSpPr txBox="1"/>
          <p:nvPr/>
        </p:nvSpPr>
        <p:spPr>
          <a:xfrm>
            <a:off x="8824859" y="-2940026"/>
            <a:ext cx="8702217" cy="251235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100" spc="820">
                <a:solidFill>
                  <a:srgbClr val="000000"/>
                </a:solidFill>
                <a:latin typeface="FZYouXian-Z09"/>
                <a:ea typeface="FZYouXian-Z09"/>
                <a:cs typeface="FZYouXian-Z09"/>
                <a:sym typeface="FZYouXian-Z09"/>
              </a:defRPr>
            </a:lvl1pPr>
          </a:lstStyle>
          <a:p>
            <a:r>
              <a:t>让情绪破壳而出</a:t>
            </a:r>
          </a:p>
        </p:txBody>
      </p:sp>
      <p:sp>
        <p:nvSpPr>
          <p:cNvPr id="569" name="硬件技术解决方案迭代"/>
          <p:cNvSpPr txBox="1"/>
          <p:nvPr/>
        </p:nvSpPr>
        <p:spPr>
          <a:xfrm>
            <a:off x="671131" y="2318746"/>
            <a:ext cx="7172283"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硬件技术解决方案迭代</a:t>
            </a:r>
          </a:p>
        </p:txBody>
      </p:sp>
      <p:sp>
        <p:nvSpPr>
          <p:cNvPr id="570" name="通过BLE和手机连接，连接稳定，带宽可以直接传输录音源文件…"/>
          <p:cNvSpPr txBox="1"/>
          <p:nvPr/>
        </p:nvSpPr>
        <p:spPr>
          <a:xfrm>
            <a:off x="669727" y="3922720"/>
            <a:ext cx="9534248" cy="90797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2121354">
              <a:lnSpc>
                <a:spcPct val="90000"/>
              </a:lnSpc>
              <a:spcBef>
                <a:spcPts val="3900"/>
              </a:spcBef>
              <a:defRPr sz="4176">
                <a:solidFill>
                  <a:srgbClr val="000000"/>
                </a:solidFill>
                <a:latin typeface="FZYouXian-Z09"/>
                <a:ea typeface="FZYouXian-Z09"/>
                <a:cs typeface="FZYouXian-Z09"/>
                <a:sym typeface="FZYouXian-Z09"/>
              </a:defRPr>
            </a:pPr>
            <a:r>
              <a:t>通过BLE和手机连接，连接稳定，带宽可以直接传输录音源文件</a:t>
            </a:r>
          </a:p>
          <a:p>
            <a:pPr defTabSz="2121354">
              <a:lnSpc>
                <a:spcPct val="90000"/>
              </a:lnSpc>
              <a:spcBef>
                <a:spcPts val="3900"/>
              </a:spcBef>
              <a:defRPr sz="4176">
                <a:solidFill>
                  <a:srgbClr val="000000"/>
                </a:solidFill>
                <a:latin typeface="FZYouXian-Z09"/>
                <a:ea typeface="FZYouXian-Z09"/>
                <a:cs typeface="FZYouXian-Z09"/>
                <a:sym typeface="FZYouXian-Z09"/>
              </a:defRPr>
            </a:pPr>
            <a:r>
              <a:t>APDS9960环境光传感器进行手势交互，交互高效自然且准确率高</a:t>
            </a:r>
          </a:p>
          <a:p>
            <a:pPr defTabSz="2121354">
              <a:lnSpc>
                <a:spcPct val="90000"/>
              </a:lnSpc>
              <a:spcBef>
                <a:spcPts val="3900"/>
              </a:spcBef>
              <a:defRPr sz="4176">
                <a:solidFill>
                  <a:srgbClr val="000000"/>
                </a:solidFill>
                <a:latin typeface="FZYouXian-Z09"/>
                <a:ea typeface="FZYouXian-Z09"/>
                <a:cs typeface="FZYouXian-Z09"/>
                <a:sym typeface="FZYouXian-Z09"/>
              </a:defRPr>
            </a:pPr>
            <a:r>
              <a:t>线性震动马达；IMU+机器学习进行晃动/拿起检测</a:t>
            </a:r>
          </a:p>
          <a:p>
            <a:pPr defTabSz="2121354">
              <a:lnSpc>
                <a:spcPct val="90000"/>
              </a:lnSpc>
              <a:spcBef>
                <a:spcPts val="3900"/>
              </a:spcBef>
              <a:defRPr sz="4176">
                <a:solidFill>
                  <a:srgbClr val="000000"/>
                </a:solidFill>
                <a:latin typeface="FZYouXian-Z09"/>
                <a:ea typeface="FZYouXian-Z09"/>
                <a:cs typeface="FZYouXian-Z09"/>
                <a:sym typeface="FZYouXian-Z09"/>
              </a:defRPr>
            </a:pPr>
            <a:r>
              <a:t>6x SK6812 RGBW版本的灯珠营造内部的暖色调氛围光</a:t>
            </a:r>
          </a:p>
          <a:p>
            <a:pPr defTabSz="2121354">
              <a:lnSpc>
                <a:spcPct val="90000"/>
              </a:lnSpc>
              <a:spcBef>
                <a:spcPts val="3900"/>
              </a:spcBef>
              <a:defRPr sz="4176">
                <a:solidFill>
                  <a:srgbClr val="000000"/>
                </a:solidFill>
                <a:latin typeface="FZYouXian-Z09"/>
                <a:ea typeface="FZYouXian-Z09"/>
                <a:cs typeface="FZYouXian-Z09"/>
                <a:sym typeface="FZYouXian-Z09"/>
              </a:defRPr>
            </a:pPr>
            <a:r>
              <a:t>NFC兼具NFC tag识别和小功率无线充电功能，以及使用NFC自动连接蓝牙</a:t>
            </a:r>
          </a:p>
          <a:p>
            <a:pPr defTabSz="718184">
              <a:spcBef>
                <a:spcPts val="0"/>
              </a:spcBef>
              <a:defRPr sz="3045">
                <a:solidFill>
                  <a:srgbClr val="000000"/>
                </a:solidFill>
                <a:latin typeface="FZYouXian-Z09"/>
                <a:ea typeface="FZYouXian-Z09"/>
                <a:cs typeface="FZYouXian-Z09"/>
                <a:sym typeface="FZYouXian-Z09"/>
              </a:defRPr>
            </a:pPr>
            <a:endParaRPr/>
          </a:p>
          <a:p>
            <a:pPr defTabSz="718184">
              <a:spcBef>
                <a:spcPts val="0"/>
              </a:spcBef>
              <a:defRPr sz="3045">
                <a:solidFill>
                  <a:srgbClr val="000000"/>
                </a:solidFill>
                <a:latin typeface="FZYouXian-Z09"/>
                <a:ea typeface="FZYouXian-Z09"/>
                <a:cs typeface="FZYouXian-Z09"/>
                <a:sym typeface="FZYouXian-Z09"/>
              </a:defRPr>
            </a:pPr>
            <a:endParaRPr/>
          </a:p>
        </p:txBody>
      </p:sp>
      <p:sp>
        <p:nvSpPr>
          <p:cNvPr id="571" name="线条"/>
          <p:cNvSpPr/>
          <p:nvPr/>
        </p:nvSpPr>
        <p:spPr>
          <a:xfrm>
            <a:off x="10087003" y="10880341"/>
            <a:ext cx="4708635" cy="1"/>
          </a:xfrm>
          <a:prstGeom prst="line">
            <a:avLst/>
          </a:prstGeom>
          <a:ln w="25400">
            <a:solidFill>
              <a:schemeClr val="accent1">
                <a:hueOff val="117587"/>
                <a:lumOff val="-11400"/>
              </a:schemeClr>
            </a:solidFill>
            <a:miter lim="400000"/>
          </a:ln>
        </p:spPr>
        <p:txBody>
          <a:bodyPr lIns="50800" tIns="50800" rIns="50800" bIns="50800" anchor="ctr"/>
          <a:lstStyle/>
          <a:p>
            <a:endParaRPr/>
          </a:p>
        </p:txBody>
      </p:sp>
      <p:sp>
        <p:nvSpPr>
          <p:cNvPr id="572" name="线条"/>
          <p:cNvSpPr/>
          <p:nvPr/>
        </p:nvSpPr>
        <p:spPr>
          <a:xfrm flipV="1">
            <a:off x="10087003" y="7783032"/>
            <a:ext cx="4708634" cy="1359143"/>
          </a:xfrm>
          <a:prstGeom prst="line">
            <a:avLst/>
          </a:prstGeom>
          <a:ln w="25400">
            <a:solidFill>
              <a:schemeClr val="accent1">
                <a:hueOff val="117587"/>
                <a:lumOff val="-11400"/>
              </a:schemeClr>
            </a:solidFill>
            <a:miter lim="400000"/>
          </a:ln>
        </p:spPr>
        <p:txBody>
          <a:bodyPr lIns="50800" tIns="50800" rIns="50800" bIns="50800" anchor="ctr"/>
          <a:lstStyle/>
          <a:p>
            <a:endParaRPr/>
          </a:p>
        </p:txBody>
      </p:sp>
      <p:sp>
        <p:nvSpPr>
          <p:cNvPr id="573" name="线条"/>
          <p:cNvSpPr/>
          <p:nvPr/>
        </p:nvSpPr>
        <p:spPr>
          <a:xfrm flipV="1">
            <a:off x="10087003" y="6515427"/>
            <a:ext cx="4708634" cy="1112059"/>
          </a:xfrm>
          <a:prstGeom prst="line">
            <a:avLst/>
          </a:prstGeom>
          <a:ln w="25400">
            <a:solidFill>
              <a:schemeClr val="accent1">
                <a:hueOff val="117587"/>
                <a:lumOff val="-11400"/>
              </a:schemeClr>
            </a:solidFill>
            <a:miter lim="400000"/>
          </a:ln>
        </p:spPr>
        <p:txBody>
          <a:bodyPr lIns="50800" tIns="50800" rIns="50800" bIns="50800" anchor="ctr"/>
          <a:lstStyle/>
          <a:p>
            <a:endParaRPr/>
          </a:p>
        </p:txBody>
      </p:sp>
      <p:sp>
        <p:nvSpPr>
          <p:cNvPr id="574" name="线条"/>
          <p:cNvSpPr/>
          <p:nvPr/>
        </p:nvSpPr>
        <p:spPr>
          <a:xfrm>
            <a:off x="10087003" y="5938981"/>
            <a:ext cx="4708635" cy="1"/>
          </a:xfrm>
          <a:prstGeom prst="line">
            <a:avLst/>
          </a:prstGeom>
          <a:ln w="25400">
            <a:solidFill>
              <a:schemeClr val="accent1">
                <a:hueOff val="117587"/>
                <a:lumOff val="-11400"/>
              </a:schemeClr>
            </a:solidFill>
            <a:miter lim="400000"/>
          </a:ln>
        </p:spPr>
        <p:txBody>
          <a:bodyPr lIns="50800" tIns="50800" rIns="50800" bIns="50800" anchor="ctr"/>
          <a:lstStyle/>
          <a:p>
            <a:endParaRPr/>
          </a:p>
        </p:txBody>
      </p:sp>
      <p:sp>
        <p:nvSpPr>
          <p:cNvPr id="575" name="线条"/>
          <p:cNvSpPr/>
          <p:nvPr/>
        </p:nvSpPr>
        <p:spPr>
          <a:xfrm>
            <a:off x="10087003" y="4374630"/>
            <a:ext cx="4708634" cy="987761"/>
          </a:xfrm>
          <a:prstGeom prst="line">
            <a:avLst/>
          </a:prstGeom>
          <a:ln w="25400">
            <a:solidFill>
              <a:schemeClr val="accent1">
                <a:hueOff val="117587"/>
                <a:lumOff val="-11400"/>
              </a:schemeClr>
            </a:solidFill>
            <a:miter lim="400000"/>
          </a:ln>
        </p:spPr>
        <p:txBody>
          <a:bodyPr lIns="50800" tIns="50800" rIns="50800" bIns="50800" anchor="ctr"/>
          <a:lstStyle/>
          <a:p>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570"/>
                                        </p:tgtEl>
                                        <p:attrNameLst>
                                          <p:attrName>style.visibility</p:attrName>
                                        </p:attrNameLst>
                                      </p:cBhvr>
                                      <p:to>
                                        <p:strVal val="visible"/>
                                      </p:to>
                                    </p:set>
                                    <p:animEffect transition="in" filter="fade">
                                      <p:cBhvr>
                                        <p:cTn id="7" dur="3000"/>
                                        <p:tgtEl>
                                          <p:spTgt spid="57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2" nodeType="clickEffect">
                                  <p:stCondLst>
                                    <p:cond delay="0"/>
                                  </p:stCondLst>
                                  <p:iterate>
                                    <p:tmAbs val="0"/>
                                  </p:iterate>
                                  <p:childTnLst>
                                    <p:set>
                                      <p:cBhvr>
                                        <p:cTn id="11" fill="hold"/>
                                        <p:tgtEl>
                                          <p:spTgt spid="575"/>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3" nodeType="afterEffect">
                                  <p:stCondLst>
                                    <p:cond delay="0"/>
                                  </p:stCondLst>
                                  <p:iterate>
                                    <p:tmAbs val="0"/>
                                  </p:iterate>
                                  <p:childTnLst>
                                    <p:set>
                                      <p:cBhvr>
                                        <p:cTn id="14" fill="hold"/>
                                        <p:tgtEl>
                                          <p:spTgt spid="574"/>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4" nodeType="afterEffect">
                                  <p:stCondLst>
                                    <p:cond delay="0"/>
                                  </p:stCondLst>
                                  <p:iterate>
                                    <p:tmAbs val="0"/>
                                  </p:iterate>
                                  <p:childTnLst>
                                    <p:set>
                                      <p:cBhvr>
                                        <p:cTn id="17" fill="hold"/>
                                        <p:tgtEl>
                                          <p:spTgt spid="573"/>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5" nodeType="afterEffect">
                                  <p:stCondLst>
                                    <p:cond delay="0"/>
                                  </p:stCondLst>
                                  <p:iterate>
                                    <p:tmAbs val="0"/>
                                  </p:iterate>
                                  <p:childTnLst>
                                    <p:set>
                                      <p:cBhvr>
                                        <p:cTn id="20" fill="hold"/>
                                        <p:tgtEl>
                                          <p:spTgt spid="572"/>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6" nodeType="afterEffect">
                                  <p:stCondLst>
                                    <p:cond delay="0"/>
                                  </p:stCondLst>
                                  <p:iterate>
                                    <p:tmAbs val="0"/>
                                  </p:iterate>
                                  <p:childTnLst>
                                    <p:set>
                                      <p:cBhvr>
                                        <p:cTn id="23" fill="hold"/>
                                        <p:tgtEl>
                                          <p:spTgt spid="5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0" grpId="1" animBg="1" advAuto="0"/>
      <p:bldP spid="571" grpId="6" animBg="1" advAuto="0"/>
      <p:bldP spid="572" grpId="5" animBg="1" advAuto="0"/>
      <p:bldP spid="573" grpId="4" animBg="1" advAuto="0"/>
      <p:bldP spid="574" grpId="3" animBg="1" advAuto="0"/>
      <p:bldP spid="575" grpId="2"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165" name="图像" descr="图像"/>
          <p:cNvPicPr>
            <a:picLocks noChangeAspect="1"/>
          </p:cNvPicPr>
          <p:nvPr/>
        </p:nvPicPr>
        <p:blipFill>
          <a:blip r:embed="rId2"/>
          <a:stretch>
            <a:fillRect/>
          </a:stretch>
        </p:blipFill>
        <p:spPr>
          <a:xfrm>
            <a:off x="10964176" y="4808563"/>
            <a:ext cx="2455648" cy="2956650"/>
          </a:xfrm>
          <a:prstGeom prst="rect">
            <a:avLst/>
          </a:prstGeom>
          <a:ln w="12700">
            <a:miter lim="400000"/>
          </a:ln>
        </p:spPr>
      </p:pic>
      <p:sp>
        <p:nvSpPr>
          <p:cNvPr id="166" name="你如何度过那些需要倾诉的时刻？"/>
          <p:cNvSpPr txBox="1"/>
          <p:nvPr/>
        </p:nvSpPr>
        <p:spPr>
          <a:xfrm>
            <a:off x="7840892" y="5940491"/>
            <a:ext cx="8702217" cy="25123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5800" spc="1160">
                <a:solidFill>
                  <a:srgbClr val="000000"/>
                </a:solidFill>
                <a:latin typeface="FZYouXian-Z09"/>
                <a:ea typeface="FZYouXian-Z09"/>
                <a:cs typeface="FZYouXian-Z09"/>
                <a:sym typeface="FZYouXian-Z09"/>
              </a:defRPr>
            </a:lvl1pPr>
          </a:lstStyle>
          <a:p>
            <a:r>
              <a:t>  你如何度过那些需要倾诉的时刻？</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type="lt">
                                    <p:tmAbs val="100"/>
                                  </p:iterate>
                                  <p:childTnLst>
                                    <p:set>
                                      <p:cBhvr>
                                        <p:cTn id="6" fill="hold"/>
                                        <p:tgtEl>
                                          <p:spTgt spid="1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6" grpId="1" animBg="1" advAuto="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79" name="使用BLE Sense采集数据后导出到云端 Jupyter notebook…"/>
          <p:cNvSpPr txBox="1">
            <a:spLocks noGrp="1"/>
          </p:cNvSpPr>
          <p:nvPr>
            <p:ph type="subTitle" idx="1"/>
          </p:nvPr>
        </p:nvSpPr>
        <p:spPr>
          <a:xfrm>
            <a:off x="1206500" y="2729994"/>
            <a:ext cx="21971000" cy="8256012"/>
          </a:xfrm>
          <a:prstGeom prst="rect">
            <a:avLst/>
          </a:prstGeom>
        </p:spPr>
        <p:txBody>
          <a:bodyPr/>
          <a:lstStyle/>
          <a:p>
            <a:pPr defTabSz="2438338">
              <a:lnSpc>
                <a:spcPct val="90000"/>
              </a:lnSpc>
              <a:spcBef>
                <a:spcPts val="4500"/>
              </a:spcBef>
              <a:defRPr sz="4800"/>
            </a:pPr>
            <a:r>
              <a:t>使用BLE Sense采集数据后导出到云端 Jupyter notebook</a:t>
            </a:r>
          </a:p>
          <a:p>
            <a:pPr defTabSz="2438338">
              <a:lnSpc>
                <a:spcPct val="90000"/>
              </a:lnSpc>
              <a:spcBef>
                <a:spcPts val="4500"/>
              </a:spcBef>
              <a:defRPr sz="4800"/>
            </a:pPr>
            <a:r>
              <a:t>在 </a:t>
            </a:r>
            <a:r>
              <a:rPr>
                <a:hlinkClick r:id="rId3"/>
              </a:rPr>
              <a:t>Google Colab</a:t>
            </a:r>
            <a:r>
              <a:t> 计算平台使用 TenserFlow 训练好模型</a:t>
            </a:r>
          </a:p>
          <a:p>
            <a:pPr defTabSz="2438338">
              <a:lnSpc>
                <a:spcPct val="90000"/>
              </a:lnSpc>
              <a:spcBef>
                <a:spcPts val="4500"/>
              </a:spcBef>
              <a:defRPr sz="4800"/>
            </a:pPr>
            <a:r>
              <a:t>之后在Arduino上面使用TensorFlow Lite Micro运行，可以进行离线的NLP识别，并通过BLE发送</a:t>
            </a:r>
          </a:p>
          <a:p>
            <a:pPr defTabSz="2438338">
              <a:lnSpc>
                <a:spcPct val="90000"/>
              </a:lnSpc>
              <a:spcBef>
                <a:spcPts val="4500"/>
              </a:spcBef>
              <a:defRPr sz="4800"/>
            </a:pPr>
            <a:r>
              <a:t>代码在Github上：</a:t>
            </a:r>
            <a:r>
              <a:rPr u="sng">
                <a:hlinkClick r:id="rId4"/>
              </a:rPr>
              <a:t>https://github.com/TingliangZhang/EggProject202008</a:t>
            </a:r>
          </a:p>
        </p:txBody>
      </p:sp>
      <p:pic>
        <p:nvPicPr>
          <p:cNvPr id="580" name="Screen Shot 2020-08-21 at 11.21.49 PM.png" descr="Screen Shot 2020-08-21 at 11.21.49 PM.png"/>
          <p:cNvPicPr>
            <a:picLocks noChangeAspect="1"/>
          </p:cNvPicPr>
          <p:nvPr/>
        </p:nvPicPr>
        <p:blipFill>
          <a:blip r:embed="rId5"/>
          <a:stretch>
            <a:fillRect/>
          </a:stretch>
        </p:blipFill>
        <p:spPr>
          <a:xfrm>
            <a:off x="-9477" y="8429490"/>
            <a:ext cx="24402954" cy="13353839"/>
          </a:xfrm>
          <a:prstGeom prst="rect">
            <a:avLst/>
          </a:prstGeom>
          <a:ln w="12700">
            <a:miter lim="400000"/>
          </a:ln>
        </p:spPr>
      </p:pic>
      <p:sp>
        <p:nvSpPr>
          <p:cNvPr id="581" name="嵌入式机器学习解决方案"/>
          <p:cNvSpPr txBox="1"/>
          <p:nvPr/>
        </p:nvSpPr>
        <p:spPr>
          <a:xfrm>
            <a:off x="671131" y="1002706"/>
            <a:ext cx="8717251" cy="226240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嵌入式机器学习解决方案</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580"/>
                                        </p:tgtEl>
                                        <p:attrNameLst>
                                          <p:attrName>style.visibility</p:attrName>
                                        </p:attrNameLst>
                                      </p:cBhvr>
                                      <p:to>
                                        <p:strVal val="visible"/>
                                      </p:to>
                                    </p:set>
                                    <p:animEffect transition="in" filter="fade">
                                      <p:cBhvr>
                                        <p:cTn id="7" dur="1000"/>
                                        <p:tgtEl>
                                          <p:spTgt spid="58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579"/>
                                        </p:tgtEl>
                                        <p:attrNameLst>
                                          <p:attrName>style.visibility</p:attrName>
                                        </p:attrNameLst>
                                      </p:cBhvr>
                                      <p:to>
                                        <p:strVal val="visible"/>
                                      </p:to>
                                    </p:set>
                                    <p:animEffect transition="in" filter="fade">
                                      <p:cBhvr>
                                        <p:cTn id="12" dur="3000"/>
                                        <p:tgtEl>
                                          <p:spTgt spid="5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9" grpId="2" animBg="1" advAuto="0"/>
      <p:bldP spid="580" grpId="1"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85" name="Arduino板的PCB开源，我们参考其PCB（四层板）绘制双层板。…"/>
          <p:cNvSpPr txBox="1">
            <a:spLocks noGrp="1"/>
          </p:cNvSpPr>
          <p:nvPr>
            <p:ph type="subTitle" sz="half" idx="1"/>
          </p:nvPr>
        </p:nvSpPr>
        <p:spPr>
          <a:xfrm>
            <a:off x="12838628" y="3080408"/>
            <a:ext cx="10131790" cy="8256012"/>
          </a:xfrm>
          <a:prstGeom prst="rect">
            <a:avLst/>
          </a:prstGeom>
        </p:spPr>
        <p:txBody>
          <a:bodyPr/>
          <a:lstStyle/>
          <a:p>
            <a:pPr defTabSz="2438338">
              <a:lnSpc>
                <a:spcPct val="90000"/>
              </a:lnSpc>
              <a:spcBef>
                <a:spcPts val="4500"/>
              </a:spcBef>
              <a:defRPr sz="4800"/>
            </a:pPr>
            <a:r>
              <a:t>Arduino板的PCB开源，我们参考其PCB（四层板）绘制双层板。</a:t>
            </a:r>
          </a:p>
          <a:p>
            <a:pPr defTabSz="2438338">
              <a:lnSpc>
                <a:spcPct val="90000"/>
              </a:lnSpc>
              <a:spcBef>
                <a:spcPts val="4500"/>
              </a:spcBef>
              <a:defRPr sz="4800"/>
            </a:pPr>
            <a:r>
              <a:t>添加了RGBW LED（WS2812B）、线性马达、锂电背板、NFC线圈接口、触摸模块3-pin接口，能大大提高产品的集成度。</a:t>
            </a:r>
          </a:p>
          <a:p>
            <a:pPr defTabSz="2438338">
              <a:lnSpc>
                <a:spcPct val="90000"/>
              </a:lnSpc>
              <a:spcBef>
                <a:spcPts val="4500"/>
              </a:spcBef>
              <a:defRPr sz="4800"/>
            </a:pPr>
            <a:r>
              <a:t>元件方便采购时可以直接SMD工艺生产测试。</a:t>
            </a:r>
          </a:p>
        </p:txBody>
      </p:sp>
      <p:pic>
        <p:nvPicPr>
          <p:cNvPr id="586" name="Screen Shot 2020-08-21 at 10.58.03 PM.png" descr="Screen Shot 2020-08-21 at 10.58.03 PM.png"/>
          <p:cNvPicPr>
            <a:picLocks noChangeAspect="1"/>
          </p:cNvPicPr>
          <p:nvPr/>
        </p:nvPicPr>
        <p:blipFill>
          <a:blip r:embed="rId3"/>
          <a:stretch>
            <a:fillRect/>
          </a:stretch>
        </p:blipFill>
        <p:spPr>
          <a:xfrm>
            <a:off x="-2482839" y="2881584"/>
            <a:ext cx="13845855" cy="8653660"/>
          </a:xfrm>
          <a:prstGeom prst="rect">
            <a:avLst/>
          </a:prstGeom>
          <a:ln w="12700">
            <a:miter lim="400000"/>
          </a:ln>
        </p:spPr>
      </p:pic>
      <p:sp>
        <p:nvSpPr>
          <p:cNvPr id="587" name="可实施性"/>
          <p:cNvSpPr txBox="1"/>
          <p:nvPr/>
        </p:nvSpPr>
        <p:spPr>
          <a:xfrm>
            <a:off x="671131" y="1002706"/>
            <a:ext cx="8717251" cy="226240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可实施性</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91" name="商业前景"/>
          <p:cNvSpPr txBox="1"/>
          <p:nvPr/>
        </p:nvSpPr>
        <p:spPr>
          <a:xfrm>
            <a:off x="671131" y="1434010"/>
            <a:ext cx="3591308"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商业前景</a:t>
            </a:r>
          </a:p>
        </p:txBody>
      </p:sp>
      <p:sp>
        <p:nvSpPr>
          <p:cNvPr id="592" name="竞品  目前市面上的产品较少情绪管理相关硬件，高度依赖手机的精神健康管理本身不利于使用者的精神健康。…"/>
          <p:cNvSpPr txBox="1"/>
          <p:nvPr/>
        </p:nvSpPr>
        <p:spPr>
          <a:xfrm>
            <a:off x="2546336" y="2255557"/>
            <a:ext cx="19929021" cy="101976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825500">
              <a:spcBef>
                <a:spcPts val="0"/>
              </a:spcBef>
              <a:defRPr sz="4100">
                <a:solidFill>
                  <a:srgbClr val="000000"/>
                </a:solidFill>
                <a:latin typeface="FZYouXian-Z09"/>
                <a:ea typeface="FZYouXian-Z09"/>
                <a:cs typeface="FZYouXian-Z09"/>
                <a:sym typeface="FZYouXian-Z09"/>
              </a:defRPr>
            </a:pPr>
            <a:r>
              <a:rPr b="1" u="sng" dirty="0" err="1"/>
              <a:t>竞品</a:t>
            </a:r>
            <a:r>
              <a:rPr dirty="0"/>
              <a:t>  </a:t>
            </a:r>
            <a:r>
              <a:rPr dirty="0" err="1"/>
              <a:t>目前市面上的产品较少情绪管理相关硬件，高度依赖手机的精神健康管理本身不利于使用者的精神健康</a:t>
            </a:r>
            <a:r>
              <a:rPr dirty="0"/>
              <a:t>。</a:t>
            </a:r>
          </a:p>
          <a:p>
            <a:pPr defTabSz="825500">
              <a:spcBef>
                <a:spcPts val="0"/>
              </a:spcBef>
              <a:defRPr sz="4100">
                <a:solidFill>
                  <a:srgbClr val="000000"/>
                </a:solidFill>
                <a:latin typeface="FZYouXian-Z09"/>
                <a:ea typeface="FZYouXian-Z09"/>
                <a:cs typeface="FZYouXian-Z09"/>
                <a:sym typeface="FZYouXian-Z09"/>
              </a:defRPr>
            </a:pPr>
            <a:endParaRPr dirty="0"/>
          </a:p>
          <a:p>
            <a:pPr defTabSz="825500">
              <a:spcBef>
                <a:spcPts val="0"/>
              </a:spcBef>
              <a:defRPr sz="4100">
                <a:solidFill>
                  <a:srgbClr val="000000"/>
                </a:solidFill>
                <a:latin typeface="FZYouXian-Z09"/>
                <a:ea typeface="FZYouXian-Z09"/>
                <a:cs typeface="FZYouXian-Z09"/>
                <a:sym typeface="FZYouXian-Z09"/>
              </a:defRPr>
            </a:pPr>
            <a:r>
              <a:rPr b="1" u="sng" dirty="0" err="1"/>
              <a:t>可普及性及私密性</a:t>
            </a:r>
            <a:r>
              <a:rPr dirty="0"/>
              <a:t>  SUSI </a:t>
            </a:r>
            <a:r>
              <a:rPr dirty="0" err="1"/>
              <a:t>GENE造价低，抓取词汇简单，采用离线的Tensorflow摆脱网络环境依赖限制的同时，加强了产品的私密性</a:t>
            </a:r>
            <a:r>
              <a:rPr dirty="0"/>
              <a:t>。</a:t>
            </a:r>
          </a:p>
          <a:p>
            <a:pPr defTabSz="825500">
              <a:spcBef>
                <a:spcPts val="0"/>
              </a:spcBef>
              <a:defRPr sz="4100">
                <a:solidFill>
                  <a:srgbClr val="000000"/>
                </a:solidFill>
                <a:latin typeface="FZYouXian-Z09"/>
                <a:ea typeface="FZYouXian-Z09"/>
                <a:cs typeface="FZYouXian-Z09"/>
                <a:sym typeface="FZYouXian-Z09"/>
              </a:defRPr>
            </a:pPr>
            <a:endParaRPr dirty="0"/>
          </a:p>
          <a:p>
            <a:pPr defTabSz="825500">
              <a:spcBef>
                <a:spcPts val="0"/>
              </a:spcBef>
              <a:defRPr sz="4100">
                <a:solidFill>
                  <a:srgbClr val="000000"/>
                </a:solidFill>
                <a:latin typeface="FZYouXian-Z09"/>
                <a:ea typeface="FZYouXian-Z09"/>
                <a:cs typeface="FZYouXian-Z09"/>
                <a:sym typeface="FZYouXian-Z09"/>
              </a:defRPr>
            </a:pPr>
            <a:r>
              <a:rPr b="1" u="sng" dirty="0" err="1"/>
              <a:t>产品化可行性</a:t>
            </a:r>
            <a:r>
              <a:rPr dirty="0"/>
              <a:t>  </a:t>
            </a:r>
            <a:r>
              <a:rPr dirty="0" err="1"/>
              <a:t>采用的的NLP技术成熟，结构清晰，可以实现短周期产品化</a:t>
            </a:r>
            <a:r>
              <a:rPr dirty="0"/>
              <a:t>。</a:t>
            </a:r>
          </a:p>
          <a:p>
            <a:pPr defTabSz="825500">
              <a:spcBef>
                <a:spcPts val="0"/>
              </a:spcBef>
              <a:defRPr sz="4100">
                <a:solidFill>
                  <a:srgbClr val="000000"/>
                </a:solidFill>
                <a:latin typeface="FZYouXian-Z09"/>
                <a:ea typeface="FZYouXian-Z09"/>
                <a:cs typeface="FZYouXian-Z09"/>
                <a:sym typeface="FZYouXian-Z09"/>
              </a:defRPr>
            </a:pPr>
            <a:r>
              <a:rPr dirty="0"/>
              <a:t> </a:t>
            </a:r>
          </a:p>
          <a:p>
            <a:pPr defTabSz="825500">
              <a:spcBef>
                <a:spcPts val="0"/>
              </a:spcBef>
              <a:defRPr sz="4100">
                <a:solidFill>
                  <a:srgbClr val="000000"/>
                </a:solidFill>
                <a:latin typeface="FZYouXian-Z09"/>
                <a:ea typeface="FZYouXian-Z09"/>
                <a:cs typeface="FZYouXian-Z09"/>
                <a:sym typeface="FZYouXian-Z09"/>
              </a:defRPr>
            </a:pPr>
            <a:r>
              <a:rPr b="1" u="sng" dirty="0" err="1"/>
              <a:t>IP发展空间</a:t>
            </a:r>
            <a:r>
              <a:rPr b="1" u="sng" dirty="0"/>
              <a:t> </a:t>
            </a:r>
            <a:r>
              <a:rPr dirty="0"/>
              <a:t> </a:t>
            </a:r>
            <a:r>
              <a:rPr dirty="0" err="1"/>
              <a:t>角色延伸可发展出相应周边产品和世界观。同时，可以通过活动更新角色图鉴等方式增加用户粘性</a:t>
            </a:r>
            <a:r>
              <a:rPr dirty="0"/>
              <a:t>。</a:t>
            </a:r>
          </a:p>
          <a:p>
            <a:pPr defTabSz="825500">
              <a:spcBef>
                <a:spcPts val="0"/>
              </a:spcBef>
              <a:defRPr sz="4100">
                <a:solidFill>
                  <a:srgbClr val="000000"/>
                </a:solidFill>
                <a:latin typeface="FZYouXian-Z09"/>
                <a:ea typeface="FZYouXian-Z09"/>
                <a:cs typeface="FZYouXian-Z09"/>
                <a:sym typeface="FZYouXian-Z09"/>
              </a:defRPr>
            </a:pPr>
            <a:endParaRPr dirty="0"/>
          </a:p>
          <a:p>
            <a:pPr defTabSz="825500">
              <a:spcBef>
                <a:spcPts val="0"/>
              </a:spcBef>
              <a:defRPr sz="4100">
                <a:solidFill>
                  <a:srgbClr val="000000"/>
                </a:solidFill>
                <a:latin typeface="FZYouXian-Z09"/>
                <a:ea typeface="FZYouXian-Z09"/>
                <a:cs typeface="FZYouXian-Z09"/>
                <a:sym typeface="FZYouXian-Z09"/>
              </a:defRPr>
            </a:pPr>
            <a:r>
              <a:rPr b="1" u="sng" dirty="0" err="1"/>
              <a:t>社交性</a:t>
            </a:r>
            <a:r>
              <a:rPr dirty="0"/>
              <a:t>  </a:t>
            </a:r>
            <a:r>
              <a:rPr dirty="0" err="1"/>
              <a:t>通过角色分享，不仅可以表达使用者当前的情绪状态，也可以达到互相推广的目的，增加用户量</a:t>
            </a:r>
            <a:r>
              <a:rPr dirty="0"/>
              <a:t>。</a:t>
            </a:r>
          </a:p>
          <a:p>
            <a:pPr defTabSz="825500">
              <a:spcBef>
                <a:spcPts val="0"/>
              </a:spcBef>
              <a:defRPr sz="4100">
                <a:solidFill>
                  <a:srgbClr val="000000"/>
                </a:solidFill>
                <a:latin typeface="FZYouXian-Z09"/>
                <a:ea typeface="FZYouXian-Z09"/>
                <a:cs typeface="FZYouXian-Z09"/>
                <a:sym typeface="FZYouXian-Z09"/>
              </a:defRPr>
            </a:pPr>
            <a:endParaRPr dirty="0"/>
          </a:p>
          <a:p>
            <a:pPr defTabSz="825500">
              <a:spcBef>
                <a:spcPts val="0"/>
              </a:spcBef>
              <a:defRPr sz="4100">
                <a:solidFill>
                  <a:srgbClr val="000000"/>
                </a:solidFill>
                <a:latin typeface="FZYouXian-Z09"/>
                <a:ea typeface="FZYouXian-Z09"/>
                <a:cs typeface="FZYouXian-Z09"/>
                <a:sym typeface="FZYouXian-Z09"/>
              </a:defRPr>
            </a:pPr>
            <a:r>
              <a:rPr b="1" u="sng" dirty="0" err="1"/>
              <a:t>合作潜力</a:t>
            </a:r>
            <a:r>
              <a:rPr dirty="0"/>
              <a:t>  有趣的体验和话题性便于与精神健康科普平台的合作推广；情绪追踪和情绪权重的可视化历程则可对接心理咨询提供方，提升咨访关系中双方的体验。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592"/>
                                        </p:tgtEl>
                                        <p:attrNameLst>
                                          <p:attrName>style.visibility</p:attrName>
                                        </p:attrNameLst>
                                      </p:cBhvr>
                                      <p:to>
                                        <p:strVal val="visible"/>
                                      </p:to>
                                    </p:set>
                                    <p:animEffect transition="in" filter="fade">
                                      <p:cBhvr>
                                        <p:cTn id="7" dur="3000"/>
                                        <p:tgtEl>
                                          <p:spTgt spid="5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2" grpId="1"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aphicFrame>
        <p:nvGraphicFramePr>
          <p:cNvPr id="594" name="表格"/>
          <p:cNvGraphicFramePr/>
          <p:nvPr/>
        </p:nvGraphicFramePr>
        <p:xfrm>
          <a:off x="1210989" y="3775740"/>
          <a:ext cx="21962019" cy="7337580"/>
        </p:xfrm>
        <a:graphic>
          <a:graphicData uri="http://schemas.openxmlformats.org/drawingml/2006/table">
            <a:tbl>
              <a:tblPr>
                <a:tableStyleId>{4C3C2611-4C71-4FC5-86AE-919BDF0F9419}</a:tableStyleId>
              </a:tblPr>
              <a:tblGrid>
                <a:gridCol w="1732913">
                  <a:extLst>
                    <a:ext uri="{9D8B030D-6E8A-4147-A177-3AD203B41FA5}">
                      <a16:colId xmlns:a16="http://schemas.microsoft.com/office/drawing/2014/main" val="20000"/>
                    </a:ext>
                  </a:extLst>
                </a:gridCol>
                <a:gridCol w="9760898">
                  <a:extLst>
                    <a:ext uri="{9D8B030D-6E8A-4147-A177-3AD203B41FA5}">
                      <a16:colId xmlns:a16="http://schemas.microsoft.com/office/drawing/2014/main" val="20001"/>
                    </a:ext>
                  </a:extLst>
                </a:gridCol>
                <a:gridCol w="2864611">
                  <a:extLst>
                    <a:ext uri="{9D8B030D-6E8A-4147-A177-3AD203B41FA5}">
                      <a16:colId xmlns:a16="http://schemas.microsoft.com/office/drawing/2014/main" val="20002"/>
                    </a:ext>
                  </a:extLst>
                </a:gridCol>
                <a:gridCol w="4526793">
                  <a:extLst>
                    <a:ext uri="{9D8B030D-6E8A-4147-A177-3AD203B41FA5}">
                      <a16:colId xmlns:a16="http://schemas.microsoft.com/office/drawing/2014/main" val="20003"/>
                    </a:ext>
                  </a:extLst>
                </a:gridCol>
                <a:gridCol w="3076804">
                  <a:extLst>
                    <a:ext uri="{9D8B030D-6E8A-4147-A177-3AD203B41FA5}">
                      <a16:colId xmlns:a16="http://schemas.microsoft.com/office/drawing/2014/main" val="20004"/>
                    </a:ext>
                  </a:extLst>
                </a:gridCol>
              </a:tblGrid>
              <a:tr h="733758">
                <a:tc>
                  <a:txBody>
                    <a:bodyPr/>
                    <a:lstStyle/>
                    <a:p>
                      <a:pPr defTabSz="914400">
                        <a:defRPr sz="1800">
                          <a:solidFill>
                            <a:srgbClr val="000000"/>
                          </a:solidFill>
                        </a:defRPr>
                      </a:pPr>
                      <a:r>
                        <a:rPr sz="3200">
                          <a:latin typeface="FZYouXian-Z09"/>
                          <a:ea typeface="FZYouXian-Z09"/>
                          <a:cs typeface="FZYouXian-Z09"/>
                          <a:sym typeface="FZYouXian-Z09"/>
                        </a:rPr>
                        <a:t>序号</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名称</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目前成本</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备注</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极限造价</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D5D5D5"/>
                    </a:solidFill>
                  </a:tcPr>
                </a:tc>
                <a:extLst>
                  <a:ext uri="{0D108BD9-81ED-4DB2-BD59-A6C34878D82A}">
                    <a16:rowId xmlns:a16="http://schemas.microsoft.com/office/drawing/2014/main" val="10000"/>
                  </a:ext>
                </a:extLst>
              </a:tr>
              <a:tr h="733758">
                <a:tc>
                  <a:txBody>
                    <a:bodyPr/>
                    <a:lstStyle/>
                    <a:p>
                      <a:pPr defTabSz="914400">
                        <a:defRPr sz="1800">
                          <a:solidFill>
                            <a:srgbClr val="000000"/>
                          </a:solidFill>
                        </a:defRPr>
                      </a:pPr>
                      <a:r>
                        <a:rPr sz="3200">
                          <a:latin typeface="FZYouXian-Z09"/>
                          <a:ea typeface="FZYouXian-Z09"/>
                          <a:cs typeface="FZYouXian-Z09"/>
                          <a:sym typeface="FZYouXian-Z09"/>
                        </a:rPr>
                        <a:t>1</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ARDUINO NANO 33 BLE SENSE</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$33.40</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开源可SMD</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¥50</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extLst>
                  <a:ext uri="{0D108BD9-81ED-4DB2-BD59-A6C34878D82A}">
                    <a16:rowId xmlns:a16="http://schemas.microsoft.com/office/drawing/2014/main" val="10001"/>
                  </a:ext>
                </a:extLst>
              </a:tr>
              <a:tr h="733758">
                <a:tc>
                  <a:txBody>
                    <a:bodyPr/>
                    <a:lstStyle/>
                    <a:p>
                      <a:pPr defTabSz="914400">
                        <a:defRPr sz="1800">
                          <a:solidFill>
                            <a:srgbClr val="000000"/>
                          </a:solidFill>
                        </a:defRPr>
                      </a:pPr>
                      <a:r>
                        <a:rPr sz="3200">
                          <a:latin typeface="FZYouXian-Z09"/>
                          <a:ea typeface="FZYouXian-Z09"/>
                          <a:cs typeface="FZYouXian-Z09"/>
                          <a:sym typeface="FZYouXian-Z09"/>
                        </a:rPr>
                        <a:t>2</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NeoPixel Jewel - 7 x 5050 RGBW LED</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$6.95</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可自制</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¥5</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extLst>
                  <a:ext uri="{0D108BD9-81ED-4DB2-BD59-A6C34878D82A}">
                    <a16:rowId xmlns:a16="http://schemas.microsoft.com/office/drawing/2014/main" val="10002"/>
                  </a:ext>
                </a:extLst>
              </a:tr>
              <a:tr h="733758">
                <a:tc>
                  <a:txBody>
                    <a:bodyPr/>
                    <a:lstStyle/>
                    <a:p>
                      <a:pPr defTabSz="914400">
                        <a:defRPr sz="1800">
                          <a:solidFill>
                            <a:srgbClr val="000000"/>
                          </a:solidFill>
                        </a:defRPr>
                      </a:pPr>
                      <a:r>
                        <a:rPr sz="3200">
                          <a:latin typeface="FZYouXian-Z09"/>
                          <a:ea typeface="FZYouXian-Z09"/>
                          <a:cs typeface="FZYouXian-Z09"/>
                          <a:sym typeface="FZYouXian-Z09"/>
                        </a:rPr>
                        <a:t>3</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震动马达电机模块</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¥5</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3200">
                          <a:solidFill>
                            <a:srgbClr val="000000"/>
                          </a:solidFill>
                          <a:latin typeface="FZYouXian-Z09"/>
                          <a:ea typeface="FZYouXian-Z09"/>
                          <a:cs typeface="FZYouXian-Z09"/>
                          <a:sym typeface="FZYouXian-Z09"/>
                        </a:defRPr>
                      </a:pPr>
                      <a:endParaRP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¥3</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extLst>
                  <a:ext uri="{0D108BD9-81ED-4DB2-BD59-A6C34878D82A}">
                    <a16:rowId xmlns:a16="http://schemas.microsoft.com/office/drawing/2014/main" val="10003"/>
                  </a:ext>
                </a:extLst>
              </a:tr>
              <a:tr h="733758">
                <a:tc>
                  <a:txBody>
                    <a:bodyPr/>
                    <a:lstStyle/>
                    <a:p>
                      <a:pPr defTabSz="914400">
                        <a:defRPr sz="1800">
                          <a:solidFill>
                            <a:srgbClr val="000000"/>
                          </a:solidFill>
                        </a:defRPr>
                      </a:pPr>
                      <a:r>
                        <a:rPr sz="3200">
                          <a:latin typeface="FZYouXian-Z09"/>
                          <a:ea typeface="FZYouXian-Z09"/>
                          <a:cs typeface="FZYouXian-Z09"/>
                          <a:sym typeface="FZYouXian-Z09"/>
                        </a:rPr>
                        <a:t>4</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微型充电宝</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¥112</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锂电替代</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¥10</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extLst>
                  <a:ext uri="{0D108BD9-81ED-4DB2-BD59-A6C34878D82A}">
                    <a16:rowId xmlns:a16="http://schemas.microsoft.com/office/drawing/2014/main" val="10004"/>
                  </a:ext>
                </a:extLst>
              </a:tr>
              <a:tr h="733758">
                <a:tc>
                  <a:txBody>
                    <a:bodyPr/>
                    <a:lstStyle/>
                    <a:p>
                      <a:pPr defTabSz="914400">
                        <a:defRPr sz="1800">
                          <a:solidFill>
                            <a:srgbClr val="000000"/>
                          </a:solidFill>
                        </a:defRPr>
                      </a:pPr>
                      <a:r>
                        <a:rPr sz="3200">
                          <a:latin typeface="FZYouXian-Z09"/>
                          <a:ea typeface="FZYouXian-Z09"/>
                          <a:cs typeface="FZYouXian-Z09"/>
                          <a:sym typeface="FZYouXian-Z09"/>
                        </a:rPr>
                        <a:t>5</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连接线</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¥10</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跳线/PCB</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¥1</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extLst>
                  <a:ext uri="{0D108BD9-81ED-4DB2-BD59-A6C34878D82A}">
                    <a16:rowId xmlns:a16="http://schemas.microsoft.com/office/drawing/2014/main" val="10005"/>
                  </a:ext>
                </a:extLst>
              </a:tr>
              <a:tr h="733758">
                <a:tc>
                  <a:txBody>
                    <a:bodyPr/>
                    <a:lstStyle/>
                    <a:p>
                      <a:pPr defTabSz="914400">
                        <a:defRPr sz="1800">
                          <a:solidFill>
                            <a:srgbClr val="000000"/>
                          </a:solidFill>
                        </a:defRPr>
                      </a:pPr>
                      <a:r>
                        <a:rPr sz="3200">
                          <a:latin typeface="FZYouXian-Z09"/>
                          <a:ea typeface="FZYouXian-Z09"/>
                          <a:cs typeface="FZYouXian-Z09"/>
                          <a:sym typeface="FZYouXian-Z09"/>
                        </a:rPr>
                        <a:t>6</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触摸开关</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¥10</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自己设计</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¥2</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extLst>
                  <a:ext uri="{0D108BD9-81ED-4DB2-BD59-A6C34878D82A}">
                    <a16:rowId xmlns:a16="http://schemas.microsoft.com/office/drawing/2014/main" val="10006"/>
                  </a:ext>
                </a:extLst>
              </a:tr>
              <a:tr h="733758">
                <a:tc>
                  <a:txBody>
                    <a:bodyPr/>
                    <a:lstStyle/>
                    <a:p>
                      <a:pPr defTabSz="914400">
                        <a:defRPr sz="1800">
                          <a:solidFill>
                            <a:srgbClr val="000000"/>
                          </a:solidFill>
                        </a:defRPr>
                      </a:pPr>
                      <a:r>
                        <a:rPr sz="3200">
                          <a:latin typeface="FZYouXian-Z09"/>
                          <a:ea typeface="FZYouXian-Z09"/>
                          <a:cs typeface="FZYouXian-Z09"/>
                          <a:sym typeface="FZYouXian-Z09"/>
                        </a:rPr>
                        <a:t>7</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NFC线圈</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¥5</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NANO可直接接</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¥2</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extLst>
                  <a:ext uri="{0D108BD9-81ED-4DB2-BD59-A6C34878D82A}">
                    <a16:rowId xmlns:a16="http://schemas.microsoft.com/office/drawing/2014/main" val="10007"/>
                  </a:ext>
                </a:extLst>
              </a:tr>
              <a:tr h="733758">
                <a:tc>
                  <a:txBody>
                    <a:bodyPr/>
                    <a:lstStyle/>
                    <a:p>
                      <a:pPr defTabSz="914400">
                        <a:defRPr sz="1800">
                          <a:solidFill>
                            <a:srgbClr val="000000"/>
                          </a:solidFill>
                        </a:defRPr>
                      </a:pPr>
                      <a:r>
                        <a:rPr sz="3200">
                          <a:latin typeface="FZYouXian-Z09"/>
                          <a:ea typeface="FZYouXian-Z09"/>
                          <a:cs typeface="FZYouXian-Z09"/>
                          <a:sym typeface="FZYouXian-Z09"/>
                        </a:rPr>
                        <a:t>8</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3D打印</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¥40</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批量制作</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¥5</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extLst>
                  <a:ext uri="{0D108BD9-81ED-4DB2-BD59-A6C34878D82A}">
                    <a16:rowId xmlns:a16="http://schemas.microsoft.com/office/drawing/2014/main" val="10008"/>
                  </a:ext>
                </a:extLst>
              </a:tr>
              <a:tr h="733758">
                <a:tc>
                  <a:txBody>
                    <a:bodyPr/>
                    <a:lstStyle/>
                    <a:p>
                      <a:pPr defTabSz="914400">
                        <a:defRPr sz="1800">
                          <a:solidFill>
                            <a:srgbClr val="000000"/>
                          </a:solidFill>
                        </a:defRPr>
                      </a:pPr>
                      <a:r>
                        <a:rPr sz="3200">
                          <a:latin typeface="FZYouXian-Z09"/>
                          <a:ea typeface="FZYouXian-Z09"/>
                          <a:cs typeface="FZYouXian-Z09"/>
                          <a:sym typeface="FZYouXian-Z09"/>
                        </a:rPr>
                        <a:t>合计</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3200">
                          <a:solidFill>
                            <a:srgbClr val="000000"/>
                          </a:solidFill>
                          <a:latin typeface="FZYouXian-Z09"/>
                          <a:ea typeface="FZYouXian-Z09"/>
                          <a:cs typeface="FZYouXian-Z09"/>
                          <a:sym typeface="FZYouXian-Z09"/>
                        </a:defRPr>
                      </a:pPr>
                      <a:endParaRP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3200">
                          <a:solidFill>
                            <a:srgbClr val="000000"/>
                          </a:solidFill>
                          <a:latin typeface="FZYouXian-Z09"/>
                          <a:ea typeface="FZYouXian-Z09"/>
                          <a:cs typeface="FZYouXian-Z09"/>
                          <a:sym typeface="FZYouXian-Z09"/>
                        </a:defRPr>
                      </a:pPr>
                      <a:endParaRP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3200">
                          <a:solidFill>
                            <a:srgbClr val="000000"/>
                          </a:solidFill>
                          <a:latin typeface="FZYouXian-Z09"/>
                          <a:ea typeface="FZYouXian-Z09"/>
                          <a:cs typeface="FZYouXian-Z09"/>
                          <a:sym typeface="FZYouXian-Z09"/>
                        </a:defRPr>
                      </a:pPr>
                      <a:endParaRP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¥78</a:t>
                      </a:r>
                    </a:p>
                  </a:txBody>
                  <a:tcPr marL="50800" marR="50800" marT="50800" marB="50800"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extLst>
                  <a:ext uri="{0D108BD9-81ED-4DB2-BD59-A6C34878D82A}">
                    <a16:rowId xmlns:a16="http://schemas.microsoft.com/office/drawing/2014/main" val="10009"/>
                  </a:ext>
                </a:extLst>
              </a:tr>
            </a:tbl>
          </a:graphicData>
        </a:graphic>
      </p:graphicFrame>
      <p:sp>
        <p:nvSpPr>
          <p:cNvPr id="595" name="成本造价"/>
          <p:cNvSpPr txBox="1"/>
          <p:nvPr/>
        </p:nvSpPr>
        <p:spPr>
          <a:xfrm>
            <a:off x="671131" y="2318746"/>
            <a:ext cx="3591308"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成本造价</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599" name="图像" descr="图像"/>
          <p:cNvPicPr>
            <a:picLocks noChangeAspect="1"/>
          </p:cNvPicPr>
          <p:nvPr/>
        </p:nvPicPr>
        <p:blipFill>
          <a:blip r:embed="rId2"/>
          <a:stretch>
            <a:fillRect/>
          </a:stretch>
        </p:blipFill>
        <p:spPr>
          <a:xfrm>
            <a:off x="10964176" y="4808563"/>
            <a:ext cx="2455648" cy="2956650"/>
          </a:xfrm>
          <a:prstGeom prst="rect">
            <a:avLst/>
          </a:prstGeom>
          <a:ln w="12700">
            <a:miter lim="400000"/>
          </a:ln>
        </p:spPr>
      </p:pic>
      <p:sp>
        <p:nvSpPr>
          <p:cNvPr id="600" name="SUSI GENE，…"/>
          <p:cNvSpPr txBox="1"/>
          <p:nvPr/>
        </p:nvSpPr>
        <p:spPr>
          <a:xfrm>
            <a:off x="7840892" y="5850133"/>
            <a:ext cx="9270062" cy="251235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algn="ctr" defTabSz="825500">
              <a:spcBef>
                <a:spcPts val="0"/>
              </a:spcBef>
              <a:defRPr sz="5800" spc="1160">
                <a:solidFill>
                  <a:srgbClr val="000000"/>
                </a:solidFill>
                <a:latin typeface="FZYouXian-Z09"/>
                <a:ea typeface="FZYouXian-Z09"/>
                <a:cs typeface="FZYouXian-Z09"/>
                <a:sym typeface="FZYouXian-Z09"/>
              </a:defRPr>
            </a:pPr>
            <a:r>
              <a:t>SUSI GENE， </a:t>
            </a:r>
          </a:p>
          <a:p>
            <a:pPr algn="ctr" defTabSz="825500">
              <a:spcBef>
                <a:spcPts val="0"/>
              </a:spcBef>
              <a:defRPr sz="5800" spc="1160">
                <a:solidFill>
                  <a:srgbClr val="000000"/>
                </a:solidFill>
                <a:latin typeface="FZYouXian-Z09"/>
                <a:ea typeface="FZYouXian-Z09"/>
                <a:cs typeface="FZYouXian-Z09"/>
                <a:sym typeface="FZYouXian-Z09"/>
              </a:defRPr>
            </a:pPr>
            <a:r>
              <a:t>让情绪破壳而出·——</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type="lt">
                                    <p:tmAbs val="100"/>
                                  </p:iterate>
                                  <p:childTnLst>
                                    <p:set>
                                      <p:cBhvr>
                                        <p:cTn id="6" fill="hold"/>
                                        <p:tgtEl>
                                          <p:spTgt spid="6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0" grpId="1"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602" name="图像" descr="图像"/>
          <p:cNvPicPr>
            <a:picLocks noChangeAspect="1"/>
          </p:cNvPicPr>
          <p:nvPr/>
        </p:nvPicPr>
        <p:blipFill>
          <a:blip r:embed="rId7">
            <a:alphaModFix amt="31839"/>
          </a:blip>
          <a:stretch>
            <a:fillRect/>
          </a:stretch>
        </p:blipFill>
        <p:spPr>
          <a:xfrm>
            <a:off x="8047638" y="0"/>
            <a:ext cx="10287002" cy="13716001"/>
          </a:xfrm>
          <a:prstGeom prst="rect">
            <a:avLst/>
          </a:prstGeom>
          <a:ln w="12700">
            <a:miter lim="400000"/>
          </a:ln>
        </p:spPr>
      </p:pic>
      <p:sp>
        <p:nvSpPr>
          <p:cNvPr id="603" name="花絮"/>
          <p:cNvSpPr txBox="1"/>
          <p:nvPr/>
        </p:nvSpPr>
        <p:spPr>
          <a:xfrm>
            <a:off x="671131" y="2318746"/>
            <a:ext cx="3591308"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花絮</a:t>
            </a:r>
          </a:p>
        </p:txBody>
      </p:sp>
      <p:pic>
        <p:nvPicPr>
          <p:cNvPr id="604" name="IMG_9122.mov" descr="IMG_9122.mov"/>
          <p:cNvPicPr>
            <a:picLocks/>
          </p:cNvPicPr>
          <p:nvPr>
            <a:videoFile r:link="rId2"/>
            <p:extLst>
              <p:ext uri="{DAA4B4D4-6D71-4841-9C94-3DE7FCFB9230}">
                <p14:media xmlns:p14="http://schemas.microsoft.com/office/powerpoint/2010/main" r:embed="rId1"/>
              </p:ext>
            </p:extLst>
          </p:nvPr>
        </p:nvPicPr>
        <p:blipFill>
          <a:blip r:embed="rId8"/>
          <a:stretch>
            <a:fillRect/>
          </a:stretch>
        </p:blipFill>
        <p:spPr>
          <a:xfrm>
            <a:off x="-103542" y="3716739"/>
            <a:ext cx="8140087" cy="4578799"/>
          </a:xfrm>
          <a:prstGeom prst="rect">
            <a:avLst/>
          </a:prstGeom>
          <a:ln w="12700">
            <a:miter lim="400000"/>
          </a:ln>
        </p:spPr>
      </p:pic>
      <p:pic>
        <p:nvPicPr>
          <p:cNvPr id="605" name="10081598028860_.pic_hd.jpg" descr="10081598028860_.pic_hd.jpg"/>
          <p:cNvPicPr>
            <a:picLocks noChangeAspect="1"/>
          </p:cNvPicPr>
          <p:nvPr/>
        </p:nvPicPr>
        <p:blipFill>
          <a:blip r:embed="rId9"/>
          <a:stretch>
            <a:fillRect/>
          </a:stretch>
        </p:blipFill>
        <p:spPr>
          <a:xfrm>
            <a:off x="3500498" y="7558681"/>
            <a:ext cx="4555475" cy="6073966"/>
          </a:xfrm>
          <a:prstGeom prst="rect">
            <a:avLst/>
          </a:prstGeom>
          <a:ln w="12700">
            <a:miter lim="400000"/>
          </a:ln>
        </p:spPr>
      </p:pic>
      <p:sp>
        <p:nvSpPr>
          <p:cNvPr id="606" name="火"/>
          <p:cNvSpPr/>
          <p:nvPr/>
        </p:nvSpPr>
        <p:spPr>
          <a:xfrm>
            <a:off x="586095" y="8331212"/>
            <a:ext cx="2726766" cy="3189277"/>
          </a:xfrm>
          <a:custGeom>
            <a:avLst/>
            <a:gdLst/>
            <a:ahLst/>
            <a:cxnLst>
              <a:cxn ang="0">
                <a:pos x="wd2" y="hd2"/>
              </a:cxn>
              <a:cxn ang="5400000">
                <a:pos x="wd2" y="hd2"/>
              </a:cxn>
              <a:cxn ang="10800000">
                <a:pos x="wd2" y="hd2"/>
              </a:cxn>
              <a:cxn ang="16200000">
                <a:pos x="wd2" y="hd2"/>
              </a:cxn>
            </a:cxnLst>
            <a:rect l="0" t="0" r="r" b="b"/>
            <a:pathLst>
              <a:path w="18868" h="21600" extrusionOk="0">
                <a:moveTo>
                  <a:pt x="11239" y="0"/>
                </a:moveTo>
                <a:cubicBezTo>
                  <a:pt x="2970" y="4003"/>
                  <a:pt x="2989" y="11005"/>
                  <a:pt x="3722" y="14791"/>
                </a:cubicBezTo>
                <a:cubicBezTo>
                  <a:pt x="2739" y="13911"/>
                  <a:pt x="1717" y="12459"/>
                  <a:pt x="1372" y="10120"/>
                </a:cubicBezTo>
                <a:cubicBezTo>
                  <a:pt x="-1043" y="14091"/>
                  <a:pt x="-153" y="18364"/>
                  <a:pt x="3127" y="21600"/>
                </a:cubicBezTo>
                <a:cubicBezTo>
                  <a:pt x="4667" y="20445"/>
                  <a:pt x="8635" y="16716"/>
                  <a:pt x="8134" y="10564"/>
                </a:cubicBezTo>
                <a:cubicBezTo>
                  <a:pt x="10070" y="11636"/>
                  <a:pt x="11307" y="14756"/>
                  <a:pt x="11441" y="17747"/>
                </a:cubicBezTo>
                <a:cubicBezTo>
                  <a:pt x="12400" y="16981"/>
                  <a:pt x="13309" y="15598"/>
                  <a:pt x="13699" y="14116"/>
                </a:cubicBezTo>
                <a:cubicBezTo>
                  <a:pt x="15274" y="15860"/>
                  <a:pt x="16001" y="18709"/>
                  <a:pt x="15599" y="21600"/>
                </a:cubicBezTo>
                <a:cubicBezTo>
                  <a:pt x="15613" y="21600"/>
                  <a:pt x="15624" y="21600"/>
                  <a:pt x="15637" y="21600"/>
                </a:cubicBezTo>
                <a:cubicBezTo>
                  <a:pt x="20557" y="18093"/>
                  <a:pt x="19757" y="8611"/>
                  <a:pt x="13922" y="5682"/>
                </a:cubicBezTo>
                <a:cubicBezTo>
                  <a:pt x="14632" y="7271"/>
                  <a:pt x="14621" y="8912"/>
                  <a:pt x="14346" y="10290"/>
                </a:cubicBezTo>
                <a:cubicBezTo>
                  <a:pt x="12223" y="8105"/>
                  <a:pt x="9861" y="5847"/>
                  <a:pt x="11239" y="0"/>
                </a:cubicBezTo>
                <a:close/>
              </a:path>
            </a:pathLst>
          </a:custGeom>
          <a:solidFill>
            <a:srgbClr val="000000"/>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pic>
        <p:nvPicPr>
          <p:cNvPr id="607" name="1598052156743767.mp4" descr="1598052156743767.mp4"/>
          <p:cNvPicPr>
            <a:picLocks/>
          </p:cNvPicPr>
          <p:nvPr>
            <a:videoFile r:link="rId4"/>
            <p:extLst>
              <p:ext uri="{DAA4B4D4-6D71-4841-9C94-3DE7FCFB9230}">
                <p14:media xmlns:p14="http://schemas.microsoft.com/office/powerpoint/2010/main" r:embed="rId3"/>
              </p:ext>
            </p:extLst>
          </p:nvPr>
        </p:nvPicPr>
        <p:blipFill>
          <a:blip r:embed="rId10"/>
          <a:stretch>
            <a:fillRect/>
          </a:stretch>
        </p:blipFill>
        <p:spPr>
          <a:xfrm>
            <a:off x="17414411" y="761999"/>
            <a:ext cx="5486401" cy="1219200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381666" fill="hold"/>
                                        <p:tgtEl>
                                          <p:spTgt spid="60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4203988" fill="hold"/>
                                        <p:tgtEl>
                                          <p:spTgt spid="60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11" fill="hold" display="0">
                  <p:stCondLst>
                    <p:cond delay="indefinite"/>
                  </p:stCondLst>
                </p:cTn>
                <p:tgtEl>
                  <p:spTgt spid="607"/>
                </p:tgtEl>
              </p:cMediaNode>
            </p:video>
            <p:video>
              <p:cMediaNode vol="0">
                <p:cTn id="12" fill="hold" display="0">
                  <p:stCondLst>
                    <p:cond delay="indefinite"/>
                  </p:stCondLst>
                </p:cTn>
                <p:tgtEl>
                  <p:spTgt spid="60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 name="图像" descr="图像"/>
          <p:cNvPicPr>
            <a:picLocks noChangeAspect="1"/>
          </p:cNvPicPr>
          <p:nvPr/>
        </p:nvPicPr>
        <p:blipFill>
          <a:blip r:embed="rId2"/>
          <a:stretch>
            <a:fillRect/>
          </a:stretch>
        </p:blipFill>
        <p:spPr>
          <a:xfrm>
            <a:off x="-5980567" y="-1138672"/>
            <a:ext cx="16150476" cy="19445504"/>
          </a:xfrm>
          <a:prstGeom prst="rect">
            <a:avLst/>
          </a:prstGeom>
          <a:ln w="12700">
            <a:miter lim="400000"/>
          </a:ln>
        </p:spPr>
      </p:pic>
      <p:pic>
        <p:nvPicPr>
          <p:cNvPr id="169" name="图像" descr="图像"/>
          <p:cNvPicPr>
            <a:picLocks noChangeAspect="1"/>
          </p:cNvPicPr>
          <p:nvPr/>
        </p:nvPicPr>
        <p:blipFill>
          <a:blip r:embed="rId3"/>
          <a:stretch>
            <a:fillRect/>
          </a:stretch>
        </p:blipFill>
        <p:spPr>
          <a:xfrm>
            <a:off x="2861407" y="1384742"/>
            <a:ext cx="6473272" cy="12188064"/>
          </a:xfrm>
          <a:prstGeom prst="rect">
            <a:avLst/>
          </a:prstGeom>
          <a:ln w="12700">
            <a:miter lim="400000"/>
          </a:ln>
        </p:spPr>
      </p:pic>
      <p:sp>
        <p:nvSpPr>
          <p:cNvPr id="170" name="GeNe"/>
          <p:cNvSpPr txBox="1">
            <a:spLocks noGrp="1"/>
          </p:cNvSpPr>
          <p:nvPr>
            <p:ph type="body" sz="quarter" idx="4294967295"/>
          </p:nvPr>
        </p:nvSpPr>
        <p:spPr>
          <a:xfrm>
            <a:off x="326471" y="4721822"/>
            <a:ext cx="6473272" cy="4233351"/>
          </a:xfrm>
          <a:prstGeom prst="rect">
            <a:avLst/>
          </a:prstGeom>
        </p:spPr>
        <p:txBody>
          <a:bodyPr/>
          <a:lstStyle>
            <a:lvl1pPr marL="0" indent="0" defTabSz="825500">
              <a:spcBef>
                <a:spcPts val="0"/>
              </a:spcBef>
              <a:buClrTx/>
              <a:buSzTx/>
              <a:buNone/>
              <a:defRPr sz="18000" spc="540">
                <a:solidFill>
                  <a:srgbClr val="212121"/>
                </a:solidFill>
                <a:latin typeface="CopenhagenGrotesk-light"/>
                <a:ea typeface="CopenhagenGrotesk-light"/>
                <a:cs typeface="CopenhagenGrotesk-light"/>
                <a:sym typeface="Copenhagen Grotesk light"/>
              </a:defRPr>
            </a:lvl1pPr>
          </a:lstStyle>
          <a:p>
            <a:r>
              <a:t>GeNe</a:t>
            </a:r>
          </a:p>
        </p:txBody>
      </p:sp>
      <p:pic>
        <p:nvPicPr>
          <p:cNvPr id="171" name="屏幕快照 2019-11-17 上午11.30.52.png" descr="屏幕快照 2019-11-17 上午11.30.52.png"/>
          <p:cNvPicPr>
            <a:picLocks noChangeAspect="1"/>
          </p:cNvPicPr>
          <p:nvPr/>
        </p:nvPicPr>
        <p:blipFill>
          <a:blip r:embed="rId4"/>
          <a:srcRect l="30808" t="37503" r="37850" b="44966"/>
          <a:stretch>
            <a:fillRect/>
          </a:stretch>
        </p:blipFill>
        <p:spPr>
          <a:xfrm>
            <a:off x="532062" y="2938079"/>
            <a:ext cx="4416426" cy="1751525"/>
          </a:xfrm>
          <a:custGeom>
            <a:avLst/>
            <a:gdLst/>
            <a:ahLst/>
            <a:cxnLst>
              <a:cxn ang="0">
                <a:pos x="wd2" y="hd2"/>
              </a:cxn>
              <a:cxn ang="5400000">
                <a:pos x="wd2" y="hd2"/>
              </a:cxn>
              <a:cxn ang="10800000">
                <a:pos x="wd2" y="hd2"/>
              </a:cxn>
              <a:cxn ang="16200000">
                <a:pos x="wd2" y="hd2"/>
              </a:cxn>
            </a:cxnLst>
            <a:rect l="0" t="0" r="r" b="b"/>
            <a:pathLst>
              <a:path w="21261" h="20829" extrusionOk="0">
                <a:moveTo>
                  <a:pt x="2505" y="2"/>
                </a:moveTo>
                <a:cubicBezTo>
                  <a:pt x="1005" y="-86"/>
                  <a:pt x="-145" y="2984"/>
                  <a:pt x="222" y="6369"/>
                </a:cubicBezTo>
                <a:cubicBezTo>
                  <a:pt x="436" y="8346"/>
                  <a:pt x="735" y="9190"/>
                  <a:pt x="1865" y="11027"/>
                </a:cubicBezTo>
                <a:cubicBezTo>
                  <a:pt x="3328" y="13406"/>
                  <a:pt x="3588" y="14742"/>
                  <a:pt x="2921" y="16445"/>
                </a:cubicBezTo>
                <a:cubicBezTo>
                  <a:pt x="2559" y="17370"/>
                  <a:pt x="1808" y="17399"/>
                  <a:pt x="1110" y="16516"/>
                </a:cubicBezTo>
                <a:cubicBezTo>
                  <a:pt x="833" y="16166"/>
                  <a:pt x="582" y="15879"/>
                  <a:pt x="552" y="15879"/>
                </a:cubicBezTo>
                <a:cubicBezTo>
                  <a:pt x="466" y="15879"/>
                  <a:pt x="0" y="17829"/>
                  <a:pt x="0" y="18191"/>
                </a:cubicBezTo>
                <a:cubicBezTo>
                  <a:pt x="0" y="18530"/>
                  <a:pt x="515" y="19310"/>
                  <a:pt x="1135" y="19909"/>
                </a:cubicBezTo>
                <a:cubicBezTo>
                  <a:pt x="2097" y="20840"/>
                  <a:pt x="3696" y="19926"/>
                  <a:pt x="4274" y="18111"/>
                </a:cubicBezTo>
                <a:cubicBezTo>
                  <a:pt x="4865" y="16256"/>
                  <a:pt x="4919" y="13490"/>
                  <a:pt x="4404" y="11588"/>
                </a:cubicBezTo>
                <a:cubicBezTo>
                  <a:pt x="4248" y="11014"/>
                  <a:pt x="3691" y="9799"/>
                  <a:pt x="3166" y="8894"/>
                </a:cubicBezTo>
                <a:cubicBezTo>
                  <a:pt x="1814" y="6564"/>
                  <a:pt x="1674" y="6207"/>
                  <a:pt x="1674" y="5085"/>
                </a:cubicBezTo>
                <a:cubicBezTo>
                  <a:pt x="1674" y="3212"/>
                  <a:pt x="2619" y="2606"/>
                  <a:pt x="3533" y="3896"/>
                </a:cubicBezTo>
                <a:lnTo>
                  <a:pt x="4018" y="4580"/>
                </a:lnTo>
                <a:lnTo>
                  <a:pt x="4280" y="3466"/>
                </a:lnTo>
                <a:cubicBezTo>
                  <a:pt x="4423" y="2852"/>
                  <a:pt x="4539" y="2213"/>
                  <a:pt x="4539" y="2045"/>
                </a:cubicBezTo>
                <a:cubicBezTo>
                  <a:pt x="4539" y="1568"/>
                  <a:pt x="3401" y="264"/>
                  <a:pt x="2809" y="63"/>
                </a:cubicBezTo>
                <a:cubicBezTo>
                  <a:pt x="2706" y="28"/>
                  <a:pt x="2605" y="8"/>
                  <a:pt x="2505" y="2"/>
                </a:cubicBezTo>
                <a:close/>
                <a:moveTo>
                  <a:pt x="16119" y="21"/>
                </a:moveTo>
                <a:cubicBezTo>
                  <a:pt x="14895" y="28"/>
                  <a:pt x="13855" y="2001"/>
                  <a:pt x="13855" y="5118"/>
                </a:cubicBezTo>
                <a:cubicBezTo>
                  <a:pt x="13855" y="7616"/>
                  <a:pt x="14306" y="9149"/>
                  <a:pt x="15661" y="11263"/>
                </a:cubicBezTo>
                <a:cubicBezTo>
                  <a:pt x="16446" y="12488"/>
                  <a:pt x="16960" y="13893"/>
                  <a:pt x="16960" y="14807"/>
                </a:cubicBezTo>
                <a:cubicBezTo>
                  <a:pt x="16960" y="17079"/>
                  <a:pt x="15622" y="17950"/>
                  <a:pt x="14621" y="16332"/>
                </a:cubicBezTo>
                <a:cubicBezTo>
                  <a:pt x="14211" y="15668"/>
                  <a:pt x="14124" y="15755"/>
                  <a:pt x="13846" y="17101"/>
                </a:cubicBezTo>
                <a:cubicBezTo>
                  <a:pt x="13560" y="18485"/>
                  <a:pt x="13547" y="18429"/>
                  <a:pt x="14513" y="19583"/>
                </a:cubicBezTo>
                <a:cubicBezTo>
                  <a:pt x="15888" y="21228"/>
                  <a:pt x="17701" y="19891"/>
                  <a:pt x="18229" y="16846"/>
                </a:cubicBezTo>
                <a:cubicBezTo>
                  <a:pt x="18587" y="14776"/>
                  <a:pt x="18333" y="11891"/>
                  <a:pt x="17659" y="10394"/>
                </a:cubicBezTo>
                <a:cubicBezTo>
                  <a:pt x="17505" y="10052"/>
                  <a:pt x="16963" y="9087"/>
                  <a:pt x="16456" y="8252"/>
                </a:cubicBezTo>
                <a:cubicBezTo>
                  <a:pt x="15948" y="7417"/>
                  <a:pt x="15478" y="6478"/>
                  <a:pt x="15411" y="6166"/>
                </a:cubicBezTo>
                <a:cubicBezTo>
                  <a:pt x="14910" y="3857"/>
                  <a:pt x="16009" y="2335"/>
                  <a:pt x="17117" y="3801"/>
                </a:cubicBezTo>
                <a:cubicBezTo>
                  <a:pt x="17637" y="4490"/>
                  <a:pt x="17687" y="4451"/>
                  <a:pt x="18020" y="3055"/>
                </a:cubicBezTo>
                <a:lnTo>
                  <a:pt x="18267" y="2022"/>
                </a:lnTo>
                <a:lnTo>
                  <a:pt x="17822" y="1304"/>
                </a:lnTo>
                <a:cubicBezTo>
                  <a:pt x="17270" y="418"/>
                  <a:pt x="16676" y="18"/>
                  <a:pt x="16119" y="21"/>
                </a:cubicBezTo>
                <a:close/>
                <a:moveTo>
                  <a:pt x="6595" y="1474"/>
                </a:moveTo>
                <a:cubicBezTo>
                  <a:pt x="6510" y="1486"/>
                  <a:pt x="6422" y="1604"/>
                  <a:pt x="6284" y="1828"/>
                </a:cubicBezTo>
                <a:cubicBezTo>
                  <a:pt x="5919" y="2419"/>
                  <a:pt x="5861" y="3767"/>
                  <a:pt x="6167" y="4523"/>
                </a:cubicBezTo>
                <a:cubicBezTo>
                  <a:pt x="6452" y="5227"/>
                  <a:pt x="7067" y="4995"/>
                  <a:pt x="7243" y="4117"/>
                </a:cubicBezTo>
                <a:cubicBezTo>
                  <a:pt x="7424" y="3218"/>
                  <a:pt x="7290" y="2297"/>
                  <a:pt x="6899" y="1748"/>
                </a:cubicBezTo>
                <a:cubicBezTo>
                  <a:pt x="6765" y="1560"/>
                  <a:pt x="6681" y="1463"/>
                  <a:pt x="6595" y="1474"/>
                </a:cubicBezTo>
                <a:close/>
                <a:moveTo>
                  <a:pt x="11714" y="1512"/>
                </a:moveTo>
                <a:cubicBezTo>
                  <a:pt x="11624" y="1536"/>
                  <a:pt x="11534" y="1645"/>
                  <a:pt x="11412" y="1842"/>
                </a:cubicBezTo>
                <a:cubicBezTo>
                  <a:pt x="11039" y="2445"/>
                  <a:pt x="10965" y="3737"/>
                  <a:pt x="11253" y="4603"/>
                </a:cubicBezTo>
                <a:cubicBezTo>
                  <a:pt x="11387" y="5005"/>
                  <a:pt x="11926" y="5091"/>
                  <a:pt x="12136" y="4745"/>
                </a:cubicBezTo>
                <a:cubicBezTo>
                  <a:pt x="12597" y="3984"/>
                  <a:pt x="12527" y="2262"/>
                  <a:pt x="12012" y="1682"/>
                </a:cubicBezTo>
                <a:cubicBezTo>
                  <a:pt x="11892" y="1547"/>
                  <a:pt x="11803" y="1489"/>
                  <a:pt x="11714" y="1512"/>
                </a:cubicBezTo>
                <a:close/>
                <a:moveTo>
                  <a:pt x="20491" y="1540"/>
                </a:moveTo>
                <a:cubicBezTo>
                  <a:pt x="19952" y="1507"/>
                  <a:pt x="19566" y="3401"/>
                  <a:pt x="20015" y="4509"/>
                </a:cubicBezTo>
                <a:cubicBezTo>
                  <a:pt x="20528" y="5776"/>
                  <a:pt x="21455" y="4346"/>
                  <a:pt x="21159" y="2744"/>
                </a:cubicBezTo>
                <a:cubicBezTo>
                  <a:pt x="21085" y="2343"/>
                  <a:pt x="20892" y="1865"/>
                  <a:pt x="20730" y="1682"/>
                </a:cubicBezTo>
                <a:cubicBezTo>
                  <a:pt x="20648" y="1591"/>
                  <a:pt x="20568" y="1545"/>
                  <a:pt x="20491" y="1540"/>
                </a:cubicBezTo>
                <a:close/>
                <a:moveTo>
                  <a:pt x="6093" y="7624"/>
                </a:moveTo>
                <a:lnTo>
                  <a:pt x="6095" y="9026"/>
                </a:lnTo>
                <a:cubicBezTo>
                  <a:pt x="6102" y="14181"/>
                  <a:pt x="7261" y="19664"/>
                  <a:pt x="8536" y="20579"/>
                </a:cubicBezTo>
                <a:cubicBezTo>
                  <a:pt x="9838" y="21514"/>
                  <a:pt x="10951" y="19811"/>
                  <a:pt x="11733" y="15685"/>
                </a:cubicBezTo>
                <a:cubicBezTo>
                  <a:pt x="12060" y="13957"/>
                  <a:pt x="12407" y="10271"/>
                  <a:pt x="12417" y="8436"/>
                </a:cubicBezTo>
                <a:cubicBezTo>
                  <a:pt x="12421" y="7651"/>
                  <a:pt x="12402" y="7624"/>
                  <a:pt x="11780" y="7624"/>
                </a:cubicBezTo>
                <a:lnTo>
                  <a:pt x="11139" y="7624"/>
                </a:lnTo>
                <a:lnTo>
                  <a:pt x="11020" y="9937"/>
                </a:lnTo>
                <a:cubicBezTo>
                  <a:pt x="10819" y="13822"/>
                  <a:pt x="9916" y="17648"/>
                  <a:pt x="9201" y="17648"/>
                </a:cubicBezTo>
                <a:cubicBezTo>
                  <a:pt x="8422" y="17648"/>
                  <a:pt x="7593" y="13800"/>
                  <a:pt x="7344" y="9026"/>
                </a:cubicBezTo>
                <a:lnTo>
                  <a:pt x="7272" y="7624"/>
                </a:lnTo>
                <a:lnTo>
                  <a:pt x="6681" y="7624"/>
                </a:lnTo>
                <a:lnTo>
                  <a:pt x="6093" y="7624"/>
                </a:lnTo>
                <a:close/>
                <a:moveTo>
                  <a:pt x="19826" y="7921"/>
                </a:moveTo>
                <a:lnTo>
                  <a:pt x="19826" y="13816"/>
                </a:lnTo>
                <a:lnTo>
                  <a:pt x="19826" y="19711"/>
                </a:lnTo>
                <a:lnTo>
                  <a:pt x="20542" y="19711"/>
                </a:lnTo>
                <a:lnTo>
                  <a:pt x="21261" y="19711"/>
                </a:lnTo>
                <a:lnTo>
                  <a:pt x="21261" y="13816"/>
                </a:lnTo>
                <a:lnTo>
                  <a:pt x="21261" y="7921"/>
                </a:lnTo>
                <a:lnTo>
                  <a:pt x="20542" y="7921"/>
                </a:lnTo>
                <a:lnTo>
                  <a:pt x="19826" y="7921"/>
                </a:lnTo>
                <a:close/>
              </a:path>
            </a:pathLst>
          </a:custGeom>
          <a:ln w="12700">
            <a:miter lim="400000"/>
          </a:ln>
        </p:spPr>
      </p:pic>
      <p:sp>
        <p:nvSpPr>
          <p:cNvPr id="172" name="SUSI GENE 是一个放置于桌面的蛋形情绪助手，它接受用户的倾诉语音输入并将其转变为文字和相应的情绪关键词。…"/>
          <p:cNvSpPr txBox="1"/>
          <p:nvPr/>
        </p:nvSpPr>
        <p:spPr>
          <a:xfrm>
            <a:off x="11476335" y="8681825"/>
            <a:ext cx="11476509" cy="68607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825500">
              <a:spcBef>
                <a:spcPts val="0"/>
              </a:spcBef>
              <a:defRPr sz="3500">
                <a:latin typeface="FZYouXian-Z09"/>
                <a:ea typeface="FZYouXian-Z09"/>
                <a:cs typeface="FZYouXian-Z09"/>
                <a:sym typeface="FZYouXian-Z09"/>
              </a:defRPr>
            </a:pPr>
            <a:r>
              <a:rPr dirty="0">
                <a:latin typeface="Copenhagen Grotesk"/>
                <a:ea typeface="Copenhagen Grotesk"/>
                <a:cs typeface="Copenhagen Grotesk"/>
                <a:sym typeface="Copenhagen Grotesk"/>
              </a:rPr>
              <a:t>SUSI GENE </a:t>
            </a:r>
            <a:r>
              <a:rPr dirty="0" err="1"/>
              <a:t>是一个放置于桌面的蛋形情绪助手，它接受用户的倾诉语音输入并将其转变为文字和相应的情绪关键词</a:t>
            </a:r>
            <a:r>
              <a:rPr dirty="0"/>
              <a:t>。</a:t>
            </a:r>
          </a:p>
          <a:p>
            <a:pPr defTabSz="825500">
              <a:spcBef>
                <a:spcPts val="0"/>
              </a:spcBef>
              <a:defRPr sz="3500">
                <a:latin typeface="FZYouXian-Z09"/>
                <a:ea typeface="FZYouXian-Z09"/>
                <a:cs typeface="FZYouXian-Z09"/>
                <a:sym typeface="FZYouXian-Z09"/>
              </a:defRPr>
            </a:pPr>
            <a:endParaRPr dirty="0"/>
          </a:p>
          <a:p>
            <a:pPr defTabSz="825500">
              <a:spcBef>
                <a:spcPts val="0"/>
              </a:spcBef>
              <a:defRPr sz="3500">
                <a:latin typeface="FZYouXian-Z09"/>
                <a:ea typeface="FZYouXian-Z09"/>
                <a:cs typeface="FZYouXian-Z09"/>
                <a:sym typeface="FZYouXian-Z09"/>
              </a:defRPr>
            </a:pPr>
            <a:r>
              <a:rPr dirty="0" err="1"/>
              <a:t>在向SUSI蛋说话之后，用户可以在手机上打开关联APP，并将SUSI</a:t>
            </a:r>
            <a:r>
              <a:rPr dirty="0"/>
              <a:t> GENE 放置其上“孵化”一段时间，在一阵晃动与艰难的“破壳”之后，一只属于用户这段经历的生物SUSI便出现在APP内，同时生成可分享的图鉴。</a:t>
            </a:r>
          </a:p>
        </p:txBody>
      </p:sp>
      <p:grpSp>
        <p:nvGrpSpPr>
          <p:cNvPr id="177" name="成组"/>
          <p:cNvGrpSpPr/>
          <p:nvPr/>
        </p:nvGrpSpPr>
        <p:grpSpPr>
          <a:xfrm>
            <a:off x="9401064" y="1926622"/>
            <a:ext cx="4386883" cy="5571681"/>
            <a:chOff x="0" y="0"/>
            <a:chExt cx="4386882" cy="5571680"/>
          </a:xfrm>
        </p:grpSpPr>
        <p:pic>
          <p:nvPicPr>
            <p:cNvPr id="173" name="图像" descr="图像"/>
            <p:cNvPicPr>
              <a:picLocks noChangeAspect="1"/>
            </p:cNvPicPr>
            <p:nvPr/>
          </p:nvPicPr>
          <p:blipFill>
            <a:blip r:embed="rId5"/>
            <a:stretch>
              <a:fillRect/>
            </a:stretch>
          </p:blipFill>
          <p:spPr>
            <a:xfrm>
              <a:off x="1893135" y="1656223"/>
              <a:ext cx="2493748" cy="2994750"/>
            </a:xfrm>
            <a:prstGeom prst="rect">
              <a:avLst/>
            </a:prstGeom>
            <a:ln w="12700" cap="flat">
              <a:noFill/>
              <a:miter lim="400000"/>
            </a:ln>
            <a:effectLst/>
          </p:spPr>
        </p:pic>
        <p:sp>
          <p:nvSpPr>
            <p:cNvPr id="174" name="头"/>
            <p:cNvSpPr/>
            <p:nvPr/>
          </p:nvSpPr>
          <p:spPr>
            <a:xfrm>
              <a:off x="0" y="0"/>
              <a:ext cx="1826751" cy="2185258"/>
            </a:xfrm>
            <a:custGeom>
              <a:avLst/>
              <a:gdLst/>
              <a:ahLst/>
              <a:cxnLst>
                <a:cxn ang="0">
                  <a:pos x="wd2" y="hd2"/>
                </a:cxn>
                <a:cxn ang="5400000">
                  <a:pos x="wd2" y="hd2"/>
                </a:cxn>
                <a:cxn ang="10800000">
                  <a:pos x="wd2" y="hd2"/>
                </a:cxn>
                <a:cxn ang="16200000">
                  <a:pos x="wd2" y="hd2"/>
                </a:cxn>
              </a:cxnLst>
              <a:rect l="0" t="0" r="r" b="b"/>
              <a:pathLst>
                <a:path w="21545" h="21600" extrusionOk="0">
                  <a:moveTo>
                    <a:pt x="9154" y="0"/>
                  </a:moveTo>
                  <a:cubicBezTo>
                    <a:pt x="3064" y="0"/>
                    <a:pt x="0" y="3297"/>
                    <a:pt x="0" y="7252"/>
                  </a:cubicBezTo>
                  <a:cubicBezTo>
                    <a:pt x="0" y="11207"/>
                    <a:pt x="2755" y="14261"/>
                    <a:pt x="3263" y="17024"/>
                  </a:cubicBezTo>
                  <a:cubicBezTo>
                    <a:pt x="3772" y="19786"/>
                    <a:pt x="1428" y="21600"/>
                    <a:pt x="1428" y="21600"/>
                  </a:cubicBezTo>
                  <a:lnTo>
                    <a:pt x="13269" y="21600"/>
                  </a:lnTo>
                  <a:cubicBezTo>
                    <a:pt x="14015" y="18211"/>
                    <a:pt x="15444" y="18832"/>
                    <a:pt x="16687" y="18799"/>
                  </a:cubicBezTo>
                  <a:cubicBezTo>
                    <a:pt x="17929" y="18767"/>
                    <a:pt x="19467" y="18460"/>
                    <a:pt x="19210" y="17068"/>
                  </a:cubicBezTo>
                  <a:cubicBezTo>
                    <a:pt x="19036" y="16134"/>
                    <a:pt x="19250" y="15837"/>
                    <a:pt x="19675" y="15341"/>
                  </a:cubicBezTo>
                  <a:cubicBezTo>
                    <a:pt x="20100" y="14844"/>
                    <a:pt x="19256" y="14402"/>
                    <a:pt x="19256" y="14402"/>
                  </a:cubicBezTo>
                  <a:lnTo>
                    <a:pt x="19745" y="14169"/>
                  </a:lnTo>
                  <a:cubicBezTo>
                    <a:pt x="19977" y="14061"/>
                    <a:pt x="20093" y="13835"/>
                    <a:pt x="20035" y="13619"/>
                  </a:cubicBezTo>
                  <a:cubicBezTo>
                    <a:pt x="20009" y="13533"/>
                    <a:pt x="19982" y="13430"/>
                    <a:pt x="19950" y="13301"/>
                  </a:cubicBezTo>
                  <a:cubicBezTo>
                    <a:pt x="19847" y="12874"/>
                    <a:pt x="20073" y="12503"/>
                    <a:pt x="20497" y="12373"/>
                  </a:cubicBezTo>
                  <a:cubicBezTo>
                    <a:pt x="20877" y="12260"/>
                    <a:pt x="21149" y="12098"/>
                    <a:pt x="21342" y="11942"/>
                  </a:cubicBezTo>
                  <a:cubicBezTo>
                    <a:pt x="21600" y="11737"/>
                    <a:pt x="21600" y="11374"/>
                    <a:pt x="21407" y="11120"/>
                  </a:cubicBezTo>
                  <a:cubicBezTo>
                    <a:pt x="20705" y="10192"/>
                    <a:pt x="19983" y="9173"/>
                    <a:pt x="19487" y="8520"/>
                  </a:cubicBezTo>
                  <a:cubicBezTo>
                    <a:pt x="18754" y="7554"/>
                    <a:pt x="19939" y="7036"/>
                    <a:pt x="19572" y="5994"/>
                  </a:cubicBezTo>
                  <a:cubicBezTo>
                    <a:pt x="18658" y="2406"/>
                    <a:pt x="15959" y="0"/>
                    <a:pt x="9154" y="0"/>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175" name="Wi-Fi"/>
            <p:cNvSpPr/>
            <p:nvPr/>
          </p:nvSpPr>
          <p:spPr>
            <a:xfrm rot="6600000">
              <a:off x="1751301" y="1326574"/>
              <a:ext cx="843036" cy="595220"/>
            </a:xfrm>
            <a:custGeom>
              <a:avLst/>
              <a:gdLst/>
              <a:ahLst/>
              <a:cxnLst>
                <a:cxn ang="0">
                  <a:pos x="wd2" y="hd2"/>
                </a:cxn>
                <a:cxn ang="5400000">
                  <a:pos x="wd2" y="hd2"/>
                </a:cxn>
                <a:cxn ang="10800000">
                  <a:pos x="wd2" y="hd2"/>
                </a:cxn>
                <a:cxn ang="16200000">
                  <a:pos x="wd2" y="hd2"/>
                </a:cxn>
              </a:cxnLst>
              <a:rect l="0" t="0" r="r" b="b"/>
              <a:pathLst>
                <a:path w="21600" h="21594" extrusionOk="0">
                  <a:moveTo>
                    <a:pt x="11016" y="1"/>
                  </a:moveTo>
                  <a:cubicBezTo>
                    <a:pt x="10440" y="-6"/>
                    <a:pt x="9852" y="28"/>
                    <a:pt x="9254" y="108"/>
                  </a:cubicBezTo>
                  <a:cubicBezTo>
                    <a:pt x="5654" y="590"/>
                    <a:pt x="2584" y="2743"/>
                    <a:pt x="0" y="6311"/>
                  </a:cubicBezTo>
                  <a:cubicBezTo>
                    <a:pt x="523" y="7051"/>
                    <a:pt x="1031" y="7768"/>
                    <a:pt x="1542" y="8490"/>
                  </a:cubicBezTo>
                  <a:cubicBezTo>
                    <a:pt x="4129" y="4966"/>
                    <a:pt x="7202" y="3087"/>
                    <a:pt x="10803" y="3088"/>
                  </a:cubicBezTo>
                  <a:cubicBezTo>
                    <a:pt x="14405" y="3089"/>
                    <a:pt x="17479" y="4969"/>
                    <a:pt x="20053" y="8479"/>
                  </a:cubicBezTo>
                  <a:cubicBezTo>
                    <a:pt x="20563" y="7757"/>
                    <a:pt x="21073" y="7034"/>
                    <a:pt x="21600" y="6287"/>
                  </a:cubicBezTo>
                  <a:cubicBezTo>
                    <a:pt x="18572" y="2207"/>
                    <a:pt x="15051" y="49"/>
                    <a:pt x="11016" y="1"/>
                  </a:cubicBezTo>
                  <a:close/>
                  <a:moveTo>
                    <a:pt x="10903" y="6177"/>
                  </a:moveTo>
                  <a:cubicBezTo>
                    <a:pt x="10489" y="6175"/>
                    <a:pt x="10067" y="6203"/>
                    <a:pt x="9637" y="6264"/>
                  </a:cubicBezTo>
                  <a:cubicBezTo>
                    <a:pt x="7088" y="6623"/>
                    <a:pt x="4914" y="8156"/>
                    <a:pt x="3088" y="10686"/>
                  </a:cubicBezTo>
                  <a:cubicBezTo>
                    <a:pt x="3610" y="11424"/>
                    <a:pt x="4116" y="12140"/>
                    <a:pt x="4629" y="12865"/>
                  </a:cubicBezTo>
                  <a:cubicBezTo>
                    <a:pt x="6353" y="10507"/>
                    <a:pt x="8410" y="9259"/>
                    <a:pt x="10808" y="9262"/>
                  </a:cubicBezTo>
                  <a:cubicBezTo>
                    <a:pt x="13205" y="9265"/>
                    <a:pt x="15259" y="10516"/>
                    <a:pt x="16966" y="12861"/>
                  </a:cubicBezTo>
                  <a:cubicBezTo>
                    <a:pt x="17482" y="12131"/>
                    <a:pt x="17992" y="11411"/>
                    <a:pt x="18515" y="10670"/>
                  </a:cubicBezTo>
                  <a:cubicBezTo>
                    <a:pt x="16338" y="7735"/>
                    <a:pt x="13804" y="6193"/>
                    <a:pt x="10903" y="6177"/>
                  </a:cubicBezTo>
                  <a:close/>
                  <a:moveTo>
                    <a:pt x="10623" y="12349"/>
                  </a:moveTo>
                  <a:cubicBezTo>
                    <a:pt x="8942" y="12414"/>
                    <a:pt x="7322" y="13380"/>
                    <a:pt x="6195" y="15054"/>
                  </a:cubicBezTo>
                  <a:cubicBezTo>
                    <a:pt x="6706" y="15779"/>
                    <a:pt x="7218" y="16502"/>
                    <a:pt x="7729" y="17226"/>
                  </a:cubicBezTo>
                  <a:cubicBezTo>
                    <a:pt x="9410" y="14863"/>
                    <a:pt x="12154" y="14812"/>
                    <a:pt x="13873" y="17221"/>
                  </a:cubicBezTo>
                  <a:cubicBezTo>
                    <a:pt x="14391" y="16489"/>
                    <a:pt x="14903" y="15767"/>
                    <a:pt x="15414" y="15045"/>
                  </a:cubicBezTo>
                  <a:cubicBezTo>
                    <a:pt x="14046" y="13118"/>
                    <a:pt x="12303" y="12284"/>
                    <a:pt x="10623" y="12349"/>
                  </a:cubicBezTo>
                  <a:close/>
                  <a:moveTo>
                    <a:pt x="10751" y="18531"/>
                  </a:moveTo>
                  <a:cubicBezTo>
                    <a:pt x="10182" y="18549"/>
                    <a:pt x="9631" y="18867"/>
                    <a:pt x="9280" y="19436"/>
                  </a:cubicBezTo>
                  <a:cubicBezTo>
                    <a:pt x="9791" y="20161"/>
                    <a:pt x="10300" y="20884"/>
                    <a:pt x="10802" y="21594"/>
                  </a:cubicBezTo>
                  <a:cubicBezTo>
                    <a:pt x="11307" y="20879"/>
                    <a:pt x="11819" y="20155"/>
                    <a:pt x="12331" y="19432"/>
                  </a:cubicBezTo>
                  <a:cubicBezTo>
                    <a:pt x="11907" y="18795"/>
                    <a:pt x="11320" y="18513"/>
                    <a:pt x="10751" y="18531"/>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176" name="1"/>
            <p:cNvSpPr txBox="1"/>
            <p:nvPr/>
          </p:nvSpPr>
          <p:spPr>
            <a:xfrm>
              <a:off x="2397326" y="4936680"/>
              <a:ext cx="264542" cy="6350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3500">
                  <a:latin typeface="Copenhagen Grotesk"/>
                  <a:ea typeface="Copenhagen Grotesk"/>
                  <a:cs typeface="Copenhagen Grotesk"/>
                  <a:sym typeface="Copenhagen Grotesk"/>
                </a:defRPr>
              </a:lvl1pPr>
            </a:lstStyle>
            <a:p>
              <a:r>
                <a:t>1</a:t>
              </a:r>
            </a:p>
          </p:txBody>
        </p:sp>
      </p:grpSp>
      <p:grpSp>
        <p:nvGrpSpPr>
          <p:cNvPr id="182" name="成组"/>
          <p:cNvGrpSpPr/>
          <p:nvPr/>
        </p:nvGrpSpPr>
        <p:grpSpPr>
          <a:xfrm>
            <a:off x="14912238" y="1795017"/>
            <a:ext cx="2664000" cy="5703286"/>
            <a:chOff x="0" y="0"/>
            <a:chExt cx="2663998" cy="5703285"/>
          </a:xfrm>
        </p:grpSpPr>
        <p:sp>
          <p:nvSpPr>
            <p:cNvPr id="178" name="电话"/>
            <p:cNvSpPr/>
            <p:nvPr/>
          </p:nvSpPr>
          <p:spPr>
            <a:xfrm rot="16200000">
              <a:off x="685203" y="3035716"/>
              <a:ext cx="1293592" cy="2664000"/>
            </a:xfrm>
            <a:custGeom>
              <a:avLst/>
              <a:gdLst/>
              <a:ahLst/>
              <a:cxnLst>
                <a:cxn ang="0">
                  <a:pos x="wd2" y="hd2"/>
                </a:cxn>
                <a:cxn ang="5400000">
                  <a:pos x="wd2" y="hd2"/>
                </a:cxn>
                <a:cxn ang="10800000">
                  <a:pos x="wd2" y="hd2"/>
                </a:cxn>
                <a:cxn ang="16200000">
                  <a:pos x="wd2" y="hd2"/>
                </a:cxn>
              </a:cxnLst>
              <a:rect l="0" t="0" r="r" b="b"/>
              <a:pathLst>
                <a:path w="21600" h="21600" extrusionOk="0">
                  <a:moveTo>
                    <a:pt x="2068" y="0"/>
                  </a:moveTo>
                  <a:cubicBezTo>
                    <a:pt x="934" y="0"/>
                    <a:pt x="0" y="453"/>
                    <a:pt x="0" y="1004"/>
                  </a:cubicBezTo>
                  <a:lnTo>
                    <a:pt x="0" y="20596"/>
                  </a:lnTo>
                  <a:cubicBezTo>
                    <a:pt x="0" y="21152"/>
                    <a:pt x="934" y="21600"/>
                    <a:pt x="2068" y="21600"/>
                  </a:cubicBezTo>
                  <a:lnTo>
                    <a:pt x="19532" y="21600"/>
                  </a:lnTo>
                  <a:cubicBezTo>
                    <a:pt x="20666" y="21600"/>
                    <a:pt x="21600" y="21147"/>
                    <a:pt x="21600" y="20596"/>
                  </a:cubicBezTo>
                  <a:lnTo>
                    <a:pt x="21600" y="1004"/>
                  </a:lnTo>
                  <a:cubicBezTo>
                    <a:pt x="21600" y="453"/>
                    <a:pt x="20677" y="0"/>
                    <a:pt x="19532" y="0"/>
                  </a:cubicBezTo>
                  <a:lnTo>
                    <a:pt x="2068" y="0"/>
                  </a:lnTo>
                  <a:close/>
                  <a:moveTo>
                    <a:pt x="9142" y="1350"/>
                  </a:moveTo>
                  <a:lnTo>
                    <a:pt x="12468" y="1350"/>
                  </a:lnTo>
                  <a:cubicBezTo>
                    <a:pt x="12758" y="1350"/>
                    <a:pt x="12990" y="1463"/>
                    <a:pt x="12990" y="1604"/>
                  </a:cubicBezTo>
                  <a:cubicBezTo>
                    <a:pt x="12990" y="1744"/>
                    <a:pt x="12758" y="1858"/>
                    <a:pt x="12468" y="1858"/>
                  </a:cubicBezTo>
                  <a:lnTo>
                    <a:pt x="9142" y="1858"/>
                  </a:lnTo>
                  <a:cubicBezTo>
                    <a:pt x="8853" y="1858"/>
                    <a:pt x="8621" y="1744"/>
                    <a:pt x="8621" y="1604"/>
                  </a:cubicBezTo>
                  <a:cubicBezTo>
                    <a:pt x="8621" y="1463"/>
                    <a:pt x="8853" y="1350"/>
                    <a:pt x="9142" y="1350"/>
                  </a:cubicBezTo>
                  <a:close/>
                  <a:moveTo>
                    <a:pt x="1477" y="2927"/>
                  </a:moveTo>
                  <a:lnTo>
                    <a:pt x="20123" y="2927"/>
                  </a:lnTo>
                  <a:lnTo>
                    <a:pt x="20123" y="18985"/>
                  </a:lnTo>
                  <a:lnTo>
                    <a:pt x="1477" y="18985"/>
                  </a:lnTo>
                  <a:lnTo>
                    <a:pt x="1477" y="2927"/>
                  </a:ln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pic>
          <p:nvPicPr>
            <p:cNvPr id="179" name="图像" descr="图像"/>
            <p:cNvPicPr>
              <a:picLocks noChangeAspect="1"/>
            </p:cNvPicPr>
            <p:nvPr/>
          </p:nvPicPr>
          <p:blipFill>
            <a:blip r:embed="rId5"/>
            <a:stretch>
              <a:fillRect/>
            </a:stretch>
          </p:blipFill>
          <p:spPr>
            <a:xfrm>
              <a:off x="85125" y="0"/>
              <a:ext cx="2493748" cy="2994749"/>
            </a:xfrm>
            <a:prstGeom prst="rect">
              <a:avLst/>
            </a:prstGeom>
            <a:ln w="12700" cap="flat">
              <a:noFill/>
              <a:miter lim="400000"/>
            </a:ln>
            <a:effectLst/>
          </p:spPr>
        </p:pic>
        <p:sp>
          <p:nvSpPr>
            <p:cNvPr id="180" name="箭头"/>
            <p:cNvSpPr/>
            <p:nvPr/>
          </p:nvSpPr>
          <p:spPr>
            <a:xfrm rot="5400000">
              <a:off x="815860" y="3544932"/>
              <a:ext cx="952825" cy="373564"/>
            </a:xfrm>
            <a:prstGeom prst="rightArrow">
              <a:avLst>
                <a:gd name="adj1" fmla="val 60564"/>
                <a:gd name="adj2" fmla="val 181982"/>
              </a:avLst>
            </a:pr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181" name="2"/>
            <p:cNvSpPr txBox="1"/>
            <p:nvPr/>
          </p:nvSpPr>
          <p:spPr>
            <a:xfrm>
              <a:off x="1160002" y="5068285"/>
              <a:ext cx="326772" cy="6350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3500">
                  <a:latin typeface="Copenhagen Grotesk"/>
                  <a:ea typeface="Copenhagen Grotesk"/>
                  <a:cs typeface="Copenhagen Grotesk"/>
                  <a:sym typeface="Copenhagen Grotesk"/>
                </a:defRPr>
              </a:lvl1pPr>
            </a:lstStyle>
            <a:p>
              <a:r>
                <a:t>2</a:t>
              </a:r>
            </a:p>
          </p:txBody>
        </p:sp>
      </p:grpSp>
      <p:grpSp>
        <p:nvGrpSpPr>
          <p:cNvPr id="189" name="成组"/>
          <p:cNvGrpSpPr/>
          <p:nvPr/>
        </p:nvGrpSpPr>
        <p:grpSpPr>
          <a:xfrm>
            <a:off x="18379164" y="2741438"/>
            <a:ext cx="2816550" cy="4756865"/>
            <a:chOff x="0" y="0"/>
            <a:chExt cx="2816548" cy="4756863"/>
          </a:xfrm>
        </p:grpSpPr>
        <p:pic>
          <p:nvPicPr>
            <p:cNvPr id="183" name="图像" descr="图像"/>
            <p:cNvPicPr>
              <a:picLocks noChangeAspect="1"/>
            </p:cNvPicPr>
            <p:nvPr/>
          </p:nvPicPr>
          <p:blipFill>
            <a:blip r:embed="rId5"/>
            <a:stretch>
              <a:fillRect/>
            </a:stretch>
          </p:blipFill>
          <p:spPr>
            <a:xfrm>
              <a:off x="195802" y="220633"/>
              <a:ext cx="2493747" cy="2994750"/>
            </a:xfrm>
            <a:prstGeom prst="rect">
              <a:avLst/>
            </a:prstGeom>
            <a:ln w="12700" cap="flat">
              <a:noFill/>
              <a:miter lim="400000"/>
            </a:ln>
            <a:effectLst/>
          </p:spPr>
        </p:pic>
        <p:pic>
          <p:nvPicPr>
            <p:cNvPr id="184" name="图像" descr="图像"/>
            <p:cNvPicPr>
              <a:picLocks noChangeAspect="1"/>
            </p:cNvPicPr>
            <p:nvPr/>
          </p:nvPicPr>
          <p:blipFill>
            <a:blip r:embed="rId5">
              <a:alphaModFix amt="22456"/>
            </a:blip>
            <a:stretch>
              <a:fillRect/>
            </a:stretch>
          </p:blipFill>
          <p:spPr>
            <a:xfrm>
              <a:off x="322802" y="347633"/>
              <a:ext cx="2493747" cy="2994750"/>
            </a:xfrm>
            <a:prstGeom prst="rect">
              <a:avLst/>
            </a:prstGeom>
            <a:ln w="12700" cap="flat">
              <a:noFill/>
              <a:miter lim="400000"/>
            </a:ln>
            <a:effectLst/>
          </p:spPr>
        </p:pic>
        <p:pic>
          <p:nvPicPr>
            <p:cNvPr id="185" name="图像" descr="图像"/>
            <p:cNvPicPr>
              <a:picLocks noChangeAspect="1"/>
            </p:cNvPicPr>
            <p:nvPr/>
          </p:nvPicPr>
          <p:blipFill>
            <a:blip r:embed="rId5">
              <a:alphaModFix amt="22456"/>
            </a:blip>
            <a:stretch>
              <a:fillRect/>
            </a:stretch>
          </p:blipFill>
          <p:spPr>
            <a:xfrm>
              <a:off x="0" y="347633"/>
              <a:ext cx="2493747" cy="2994750"/>
            </a:xfrm>
            <a:prstGeom prst="rect">
              <a:avLst/>
            </a:prstGeom>
            <a:ln w="12700" cap="flat">
              <a:noFill/>
              <a:miter lim="400000"/>
            </a:ln>
            <a:effectLst/>
          </p:spPr>
        </p:pic>
        <p:pic>
          <p:nvPicPr>
            <p:cNvPr id="186" name="图像" descr="图像"/>
            <p:cNvPicPr>
              <a:picLocks noChangeAspect="1"/>
            </p:cNvPicPr>
            <p:nvPr/>
          </p:nvPicPr>
          <p:blipFill>
            <a:blip r:embed="rId5">
              <a:alphaModFix amt="22456"/>
            </a:blip>
            <a:stretch>
              <a:fillRect/>
            </a:stretch>
          </p:blipFill>
          <p:spPr>
            <a:xfrm>
              <a:off x="190500" y="0"/>
              <a:ext cx="2493747" cy="2994749"/>
            </a:xfrm>
            <a:prstGeom prst="rect">
              <a:avLst/>
            </a:prstGeom>
            <a:ln w="12700" cap="flat">
              <a:noFill/>
              <a:miter lim="400000"/>
            </a:ln>
            <a:effectLst/>
          </p:spPr>
        </p:pic>
        <p:sp>
          <p:nvSpPr>
            <p:cNvPr id="187" name="电话"/>
            <p:cNvSpPr/>
            <p:nvPr/>
          </p:nvSpPr>
          <p:spPr>
            <a:xfrm rot="16200000">
              <a:off x="790578" y="2089294"/>
              <a:ext cx="1293592" cy="2664000"/>
            </a:xfrm>
            <a:custGeom>
              <a:avLst/>
              <a:gdLst/>
              <a:ahLst/>
              <a:cxnLst>
                <a:cxn ang="0">
                  <a:pos x="wd2" y="hd2"/>
                </a:cxn>
                <a:cxn ang="5400000">
                  <a:pos x="wd2" y="hd2"/>
                </a:cxn>
                <a:cxn ang="10800000">
                  <a:pos x="wd2" y="hd2"/>
                </a:cxn>
                <a:cxn ang="16200000">
                  <a:pos x="wd2" y="hd2"/>
                </a:cxn>
              </a:cxnLst>
              <a:rect l="0" t="0" r="r" b="b"/>
              <a:pathLst>
                <a:path w="21600" h="21600" extrusionOk="0">
                  <a:moveTo>
                    <a:pt x="2068" y="0"/>
                  </a:moveTo>
                  <a:cubicBezTo>
                    <a:pt x="934" y="0"/>
                    <a:pt x="0" y="453"/>
                    <a:pt x="0" y="1004"/>
                  </a:cubicBezTo>
                  <a:lnTo>
                    <a:pt x="0" y="20596"/>
                  </a:lnTo>
                  <a:cubicBezTo>
                    <a:pt x="0" y="21152"/>
                    <a:pt x="934" y="21600"/>
                    <a:pt x="2068" y="21600"/>
                  </a:cubicBezTo>
                  <a:lnTo>
                    <a:pt x="19532" y="21600"/>
                  </a:lnTo>
                  <a:cubicBezTo>
                    <a:pt x="20666" y="21600"/>
                    <a:pt x="21600" y="21147"/>
                    <a:pt x="21600" y="20596"/>
                  </a:cubicBezTo>
                  <a:lnTo>
                    <a:pt x="21600" y="1004"/>
                  </a:lnTo>
                  <a:cubicBezTo>
                    <a:pt x="21600" y="453"/>
                    <a:pt x="20677" y="0"/>
                    <a:pt x="19532" y="0"/>
                  </a:cubicBezTo>
                  <a:lnTo>
                    <a:pt x="2068" y="0"/>
                  </a:lnTo>
                  <a:close/>
                  <a:moveTo>
                    <a:pt x="9142" y="1350"/>
                  </a:moveTo>
                  <a:lnTo>
                    <a:pt x="12468" y="1350"/>
                  </a:lnTo>
                  <a:cubicBezTo>
                    <a:pt x="12758" y="1350"/>
                    <a:pt x="12990" y="1463"/>
                    <a:pt x="12990" y="1604"/>
                  </a:cubicBezTo>
                  <a:cubicBezTo>
                    <a:pt x="12990" y="1744"/>
                    <a:pt x="12758" y="1858"/>
                    <a:pt x="12468" y="1858"/>
                  </a:cubicBezTo>
                  <a:lnTo>
                    <a:pt x="9142" y="1858"/>
                  </a:lnTo>
                  <a:cubicBezTo>
                    <a:pt x="8853" y="1858"/>
                    <a:pt x="8621" y="1744"/>
                    <a:pt x="8621" y="1604"/>
                  </a:cubicBezTo>
                  <a:cubicBezTo>
                    <a:pt x="8621" y="1463"/>
                    <a:pt x="8853" y="1350"/>
                    <a:pt x="9142" y="1350"/>
                  </a:cubicBezTo>
                  <a:close/>
                  <a:moveTo>
                    <a:pt x="1477" y="2927"/>
                  </a:moveTo>
                  <a:lnTo>
                    <a:pt x="20123" y="2927"/>
                  </a:lnTo>
                  <a:lnTo>
                    <a:pt x="20123" y="18985"/>
                  </a:lnTo>
                  <a:lnTo>
                    <a:pt x="1477" y="18985"/>
                  </a:lnTo>
                  <a:lnTo>
                    <a:pt x="1477" y="2927"/>
                  </a:ln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188" name="3"/>
            <p:cNvSpPr txBox="1"/>
            <p:nvPr/>
          </p:nvSpPr>
          <p:spPr>
            <a:xfrm>
              <a:off x="1273988" y="4121863"/>
              <a:ext cx="323661" cy="6350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3500">
                  <a:latin typeface="Copenhagen Grotesk"/>
                  <a:ea typeface="Copenhagen Grotesk"/>
                  <a:cs typeface="Copenhagen Grotesk"/>
                  <a:sym typeface="Copenhagen Grotesk"/>
                </a:defRPr>
              </a:lvl1pPr>
            </a:lstStyle>
            <a:p>
              <a:r>
                <a:t>3</a:t>
              </a:r>
            </a:p>
          </p:txBody>
        </p:sp>
      </p:grpSp>
      <p:grpSp>
        <p:nvGrpSpPr>
          <p:cNvPr id="196" name="成组"/>
          <p:cNvGrpSpPr/>
          <p:nvPr/>
        </p:nvGrpSpPr>
        <p:grpSpPr>
          <a:xfrm>
            <a:off x="22406570" y="2443467"/>
            <a:ext cx="2054992" cy="5054836"/>
            <a:chOff x="0" y="0"/>
            <a:chExt cx="2054991" cy="5054835"/>
          </a:xfrm>
        </p:grpSpPr>
        <p:sp>
          <p:nvSpPr>
            <p:cNvPr id="190" name="电话"/>
            <p:cNvSpPr/>
            <p:nvPr/>
          </p:nvSpPr>
          <p:spPr>
            <a:xfrm>
              <a:off x="0" y="0"/>
              <a:ext cx="1454198" cy="2994749"/>
            </a:xfrm>
            <a:custGeom>
              <a:avLst/>
              <a:gdLst/>
              <a:ahLst/>
              <a:cxnLst>
                <a:cxn ang="0">
                  <a:pos x="wd2" y="hd2"/>
                </a:cxn>
                <a:cxn ang="5400000">
                  <a:pos x="wd2" y="hd2"/>
                </a:cxn>
                <a:cxn ang="10800000">
                  <a:pos x="wd2" y="hd2"/>
                </a:cxn>
                <a:cxn ang="16200000">
                  <a:pos x="wd2" y="hd2"/>
                </a:cxn>
              </a:cxnLst>
              <a:rect l="0" t="0" r="r" b="b"/>
              <a:pathLst>
                <a:path w="21600" h="21600" extrusionOk="0">
                  <a:moveTo>
                    <a:pt x="2068" y="0"/>
                  </a:moveTo>
                  <a:cubicBezTo>
                    <a:pt x="934" y="0"/>
                    <a:pt x="0" y="453"/>
                    <a:pt x="0" y="1004"/>
                  </a:cubicBezTo>
                  <a:lnTo>
                    <a:pt x="0" y="20596"/>
                  </a:lnTo>
                  <a:cubicBezTo>
                    <a:pt x="0" y="21152"/>
                    <a:pt x="934" y="21600"/>
                    <a:pt x="2068" y="21600"/>
                  </a:cubicBezTo>
                  <a:lnTo>
                    <a:pt x="19532" y="21600"/>
                  </a:lnTo>
                  <a:cubicBezTo>
                    <a:pt x="20666" y="21600"/>
                    <a:pt x="21600" y="21147"/>
                    <a:pt x="21600" y="20596"/>
                  </a:cubicBezTo>
                  <a:lnTo>
                    <a:pt x="21600" y="1004"/>
                  </a:lnTo>
                  <a:cubicBezTo>
                    <a:pt x="21600" y="453"/>
                    <a:pt x="20677" y="0"/>
                    <a:pt x="19532" y="0"/>
                  </a:cubicBezTo>
                  <a:lnTo>
                    <a:pt x="2068" y="0"/>
                  </a:lnTo>
                  <a:close/>
                  <a:moveTo>
                    <a:pt x="9142" y="1350"/>
                  </a:moveTo>
                  <a:lnTo>
                    <a:pt x="12468" y="1350"/>
                  </a:lnTo>
                  <a:cubicBezTo>
                    <a:pt x="12758" y="1350"/>
                    <a:pt x="12990" y="1463"/>
                    <a:pt x="12990" y="1604"/>
                  </a:cubicBezTo>
                  <a:cubicBezTo>
                    <a:pt x="12990" y="1744"/>
                    <a:pt x="12758" y="1858"/>
                    <a:pt x="12468" y="1858"/>
                  </a:cubicBezTo>
                  <a:lnTo>
                    <a:pt x="9142" y="1858"/>
                  </a:lnTo>
                  <a:cubicBezTo>
                    <a:pt x="8853" y="1858"/>
                    <a:pt x="8621" y="1744"/>
                    <a:pt x="8621" y="1604"/>
                  </a:cubicBezTo>
                  <a:cubicBezTo>
                    <a:pt x="8621" y="1463"/>
                    <a:pt x="8853" y="1350"/>
                    <a:pt x="9142" y="1350"/>
                  </a:cubicBezTo>
                  <a:close/>
                  <a:moveTo>
                    <a:pt x="1477" y="2927"/>
                  </a:moveTo>
                  <a:lnTo>
                    <a:pt x="20123" y="2927"/>
                  </a:lnTo>
                  <a:lnTo>
                    <a:pt x="20123" y="18985"/>
                  </a:lnTo>
                  <a:lnTo>
                    <a:pt x="1477" y="18985"/>
                  </a:lnTo>
                  <a:lnTo>
                    <a:pt x="1477" y="2927"/>
                  </a:ln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191" name="4"/>
            <p:cNvSpPr txBox="1"/>
            <p:nvPr/>
          </p:nvSpPr>
          <p:spPr>
            <a:xfrm>
              <a:off x="565269" y="4419835"/>
              <a:ext cx="353442" cy="6350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3500">
                  <a:latin typeface="Copenhagen Grotesk"/>
                  <a:ea typeface="Copenhagen Grotesk"/>
                  <a:cs typeface="Copenhagen Grotesk"/>
                  <a:sym typeface="Copenhagen Grotesk"/>
                </a:defRPr>
              </a:lvl1pPr>
            </a:lstStyle>
            <a:p>
              <a:r>
                <a:t>4</a:t>
              </a:r>
            </a:p>
          </p:txBody>
        </p:sp>
        <p:sp>
          <p:nvSpPr>
            <p:cNvPr id="192" name="独角兽"/>
            <p:cNvSpPr/>
            <p:nvPr/>
          </p:nvSpPr>
          <p:spPr>
            <a:xfrm>
              <a:off x="250673" y="1020962"/>
              <a:ext cx="952854" cy="952824"/>
            </a:xfrm>
            <a:custGeom>
              <a:avLst/>
              <a:gdLst/>
              <a:ahLst/>
              <a:cxnLst>
                <a:cxn ang="0">
                  <a:pos x="wd2" y="hd2"/>
                </a:cxn>
                <a:cxn ang="5400000">
                  <a:pos x="wd2" y="hd2"/>
                </a:cxn>
                <a:cxn ang="10800000">
                  <a:pos x="wd2" y="hd2"/>
                </a:cxn>
                <a:cxn ang="16200000">
                  <a:pos x="wd2" y="hd2"/>
                </a:cxn>
              </a:cxnLst>
              <a:rect l="0" t="0" r="r" b="b"/>
              <a:pathLst>
                <a:path w="21451" h="21599" extrusionOk="0">
                  <a:moveTo>
                    <a:pt x="21382" y="0"/>
                  </a:moveTo>
                  <a:cubicBezTo>
                    <a:pt x="21309" y="2"/>
                    <a:pt x="21178" y="92"/>
                    <a:pt x="20921" y="239"/>
                  </a:cubicBezTo>
                  <a:cubicBezTo>
                    <a:pt x="20833" y="290"/>
                    <a:pt x="20768" y="360"/>
                    <a:pt x="20720" y="427"/>
                  </a:cubicBezTo>
                  <a:cubicBezTo>
                    <a:pt x="20688" y="470"/>
                    <a:pt x="20641" y="500"/>
                    <a:pt x="20589" y="511"/>
                  </a:cubicBezTo>
                  <a:cubicBezTo>
                    <a:pt x="20509" y="528"/>
                    <a:pt x="20421" y="564"/>
                    <a:pt x="20336" y="619"/>
                  </a:cubicBezTo>
                  <a:cubicBezTo>
                    <a:pt x="20251" y="674"/>
                    <a:pt x="20183" y="741"/>
                    <a:pt x="20135" y="808"/>
                  </a:cubicBezTo>
                  <a:cubicBezTo>
                    <a:pt x="20104" y="852"/>
                    <a:pt x="20058" y="882"/>
                    <a:pt x="20006" y="892"/>
                  </a:cubicBezTo>
                  <a:cubicBezTo>
                    <a:pt x="19926" y="909"/>
                    <a:pt x="19838" y="945"/>
                    <a:pt x="19753" y="1000"/>
                  </a:cubicBezTo>
                  <a:cubicBezTo>
                    <a:pt x="19668" y="1056"/>
                    <a:pt x="19598" y="1121"/>
                    <a:pt x="19550" y="1188"/>
                  </a:cubicBezTo>
                  <a:cubicBezTo>
                    <a:pt x="19519" y="1231"/>
                    <a:pt x="19473" y="1261"/>
                    <a:pt x="19421" y="1272"/>
                  </a:cubicBezTo>
                  <a:cubicBezTo>
                    <a:pt x="19341" y="1289"/>
                    <a:pt x="19253" y="1325"/>
                    <a:pt x="19168" y="1380"/>
                  </a:cubicBezTo>
                  <a:cubicBezTo>
                    <a:pt x="19083" y="1435"/>
                    <a:pt x="19013" y="1501"/>
                    <a:pt x="18965" y="1567"/>
                  </a:cubicBezTo>
                  <a:cubicBezTo>
                    <a:pt x="18934" y="1611"/>
                    <a:pt x="18888" y="1641"/>
                    <a:pt x="18836" y="1652"/>
                  </a:cubicBezTo>
                  <a:cubicBezTo>
                    <a:pt x="18756" y="1668"/>
                    <a:pt x="18668" y="1704"/>
                    <a:pt x="18583" y="1760"/>
                  </a:cubicBezTo>
                  <a:cubicBezTo>
                    <a:pt x="18498" y="1815"/>
                    <a:pt x="18430" y="1882"/>
                    <a:pt x="18382" y="1949"/>
                  </a:cubicBezTo>
                  <a:cubicBezTo>
                    <a:pt x="18351" y="1992"/>
                    <a:pt x="18305" y="2022"/>
                    <a:pt x="18253" y="2033"/>
                  </a:cubicBezTo>
                  <a:cubicBezTo>
                    <a:pt x="18173" y="2050"/>
                    <a:pt x="18085" y="2086"/>
                    <a:pt x="18000" y="2141"/>
                  </a:cubicBezTo>
                  <a:cubicBezTo>
                    <a:pt x="17915" y="2196"/>
                    <a:pt x="17845" y="2262"/>
                    <a:pt x="17797" y="2328"/>
                  </a:cubicBezTo>
                  <a:cubicBezTo>
                    <a:pt x="17766" y="2372"/>
                    <a:pt x="17720" y="2402"/>
                    <a:pt x="17668" y="2413"/>
                  </a:cubicBezTo>
                  <a:cubicBezTo>
                    <a:pt x="17588" y="2429"/>
                    <a:pt x="17500" y="2465"/>
                    <a:pt x="17415" y="2521"/>
                  </a:cubicBezTo>
                  <a:cubicBezTo>
                    <a:pt x="17381" y="2543"/>
                    <a:pt x="17350" y="2568"/>
                    <a:pt x="17321" y="2593"/>
                  </a:cubicBezTo>
                  <a:cubicBezTo>
                    <a:pt x="17294" y="2562"/>
                    <a:pt x="17268" y="2534"/>
                    <a:pt x="17246" y="2511"/>
                  </a:cubicBezTo>
                  <a:cubicBezTo>
                    <a:pt x="17190" y="2452"/>
                    <a:pt x="17170" y="2366"/>
                    <a:pt x="17196" y="2288"/>
                  </a:cubicBezTo>
                  <a:lnTo>
                    <a:pt x="17561" y="1152"/>
                  </a:lnTo>
                  <a:cubicBezTo>
                    <a:pt x="17580" y="1092"/>
                    <a:pt x="17528" y="1034"/>
                    <a:pt x="17469" y="1049"/>
                  </a:cubicBezTo>
                  <a:cubicBezTo>
                    <a:pt x="17285" y="1098"/>
                    <a:pt x="16922" y="1251"/>
                    <a:pt x="16465" y="1733"/>
                  </a:cubicBezTo>
                  <a:cubicBezTo>
                    <a:pt x="16420" y="1781"/>
                    <a:pt x="16342" y="1779"/>
                    <a:pt x="16302" y="1726"/>
                  </a:cubicBezTo>
                  <a:cubicBezTo>
                    <a:pt x="15877" y="1166"/>
                    <a:pt x="14960" y="956"/>
                    <a:pt x="14397" y="1208"/>
                  </a:cubicBezTo>
                  <a:cubicBezTo>
                    <a:pt x="13908" y="1427"/>
                    <a:pt x="13219" y="1312"/>
                    <a:pt x="12862" y="1227"/>
                  </a:cubicBezTo>
                  <a:cubicBezTo>
                    <a:pt x="12767" y="1204"/>
                    <a:pt x="12691" y="1308"/>
                    <a:pt x="12740" y="1395"/>
                  </a:cubicBezTo>
                  <a:cubicBezTo>
                    <a:pt x="12781" y="1470"/>
                    <a:pt x="12835" y="1560"/>
                    <a:pt x="12906" y="1662"/>
                  </a:cubicBezTo>
                  <a:cubicBezTo>
                    <a:pt x="12953" y="1731"/>
                    <a:pt x="12916" y="1827"/>
                    <a:pt x="12835" y="1842"/>
                  </a:cubicBezTo>
                  <a:cubicBezTo>
                    <a:pt x="12535" y="1901"/>
                    <a:pt x="12305" y="1982"/>
                    <a:pt x="12153" y="2047"/>
                  </a:cubicBezTo>
                  <a:cubicBezTo>
                    <a:pt x="12067" y="2083"/>
                    <a:pt x="12058" y="2205"/>
                    <a:pt x="12140" y="2253"/>
                  </a:cubicBezTo>
                  <a:cubicBezTo>
                    <a:pt x="12216" y="2297"/>
                    <a:pt x="12312" y="2356"/>
                    <a:pt x="12420" y="2431"/>
                  </a:cubicBezTo>
                  <a:cubicBezTo>
                    <a:pt x="12495" y="2484"/>
                    <a:pt x="12482" y="2605"/>
                    <a:pt x="12396" y="2637"/>
                  </a:cubicBezTo>
                  <a:cubicBezTo>
                    <a:pt x="12021" y="2779"/>
                    <a:pt x="11748" y="2943"/>
                    <a:pt x="11578" y="3062"/>
                  </a:cubicBezTo>
                  <a:cubicBezTo>
                    <a:pt x="11498" y="3119"/>
                    <a:pt x="11522" y="3248"/>
                    <a:pt x="11617" y="3270"/>
                  </a:cubicBezTo>
                  <a:cubicBezTo>
                    <a:pt x="11705" y="3290"/>
                    <a:pt x="11811" y="3320"/>
                    <a:pt x="11932" y="3363"/>
                  </a:cubicBezTo>
                  <a:cubicBezTo>
                    <a:pt x="12026" y="3396"/>
                    <a:pt x="12035" y="3529"/>
                    <a:pt x="11947" y="3575"/>
                  </a:cubicBezTo>
                  <a:cubicBezTo>
                    <a:pt x="11549" y="3788"/>
                    <a:pt x="11273" y="4015"/>
                    <a:pt x="11111" y="4171"/>
                  </a:cubicBezTo>
                  <a:cubicBezTo>
                    <a:pt x="11040" y="4239"/>
                    <a:pt x="11083" y="4363"/>
                    <a:pt x="11180" y="4370"/>
                  </a:cubicBezTo>
                  <a:cubicBezTo>
                    <a:pt x="11260" y="4376"/>
                    <a:pt x="11357" y="4387"/>
                    <a:pt x="11466" y="4406"/>
                  </a:cubicBezTo>
                  <a:cubicBezTo>
                    <a:pt x="11569" y="4424"/>
                    <a:pt x="11594" y="4564"/>
                    <a:pt x="11505" y="4620"/>
                  </a:cubicBezTo>
                  <a:cubicBezTo>
                    <a:pt x="11107" y="4869"/>
                    <a:pt x="10841" y="5127"/>
                    <a:pt x="10687" y="5300"/>
                  </a:cubicBezTo>
                  <a:cubicBezTo>
                    <a:pt x="10620" y="5374"/>
                    <a:pt x="10671" y="5493"/>
                    <a:pt x="10769" y="5492"/>
                  </a:cubicBezTo>
                  <a:cubicBezTo>
                    <a:pt x="10855" y="5492"/>
                    <a:pt x="10962" y="5497"/>
                    <a:pt x="11082" y="5509"/>
                  </a:cubicBezTo>
                  <a:cubicBezTo>
                    <a:pt x="11193" y="5521"/>
                    <a:pt x="11220" y="5672"/>
                    <a:pt x="11121" y="5725"/>
                  </a:cubicBezTo>
                  <a:cubicBezTo>
                    <a:pt x="10536" y="6039"/>
                    <a:pt x="9885" y="6559"/>
                    <a:pt x="9055" y="7524"/>
                  </a:cubicBezTo>
                  <a:cubicBezTo>
                    <a:pt x="7283" y="9583"/>
                    <a:pt x="5410" y="8379"/>
                    <a:pt x="4086" y="10261"/>
                  </a:cubicBezTo>
                  <a:cubicBezTo>
                    <a:pt x="3532" y="10088"/>
                    <a:pt x="2625" y="9972"/>
                    <a:pt x="1737" y="10585"/>
                  </a:cubicBezTo>
                  <a:cubicBezTo>
                    <a:pt x="551" y="11402"/>
                    <a:pt x="-107" y="13635"/>
                    <a:pt x="552" y="16187"/>
                  </a:cubicBezTo>
                  <a:cubicBezTo>
                    <a:pt x="719" y="17083"/>
                    <a:pt x="0" y="17554"/>
                    <a:pt x="0" y="17554"/>
                  </a:cubicBezTo>
                  <a:cubicBezTo>
                    <a:pt x="0" y="17554"/>
                    <a:pt x="982" y="17723"/>
                    <a:pt x="1234" y="16707"/>
                  </a:cubicBezTo>
                  <a:cubicBezTo>
                    <a:pt x="1366" y="17233"/>
                    <a:pt x="1664" y="18026"/>
                    <a:pt x="2479" y="18558"/>
                  </a:cubicBezTo>
                  <a:cubicBezTo>
                    <a:pt x="2024" y="17627"/>
                    <a:pt x="1880" y="17068"/>
                    <a:pt x="1904" y="15889"/>
                  </a:cubicBezTo>
                  <a:cubicBezTo>
                    <a:pt x="2252" y="16530"/>
                    <a:pt x="2900" y="16478"/>
                    <a:pt x="2900" y="16478"/>
                  </a:cubicBezTo>
                  <a:cubicBezTo>
                    <a:pt x="2900" y="16478"/>
                    <a:pt x="1102" y="14071"/>
                    <a:pt x="2648" y="11397"/>
                  </a:cubicBezTo>
                  <a:cubicBezTo>
                    <a:pt x="3023" y="10836"/>
                    <a:pt x="3417" y="10758"/>
                    <a:pt x="3756" y="10815"/>
                  </a:cubicBezTo>
                  <a:cubicBezTo>
                    <a:pt x="3031" y="12285"/>
                    <a:pt x="3686" y="13392"/>
                    <a:pt x="4311" y="14033"/>
                  </a:cubicBezTo>
                  <a:cubicBezTo>
                    <a:pt x="4351" y="14074"/>
                    <a:pt x="4390" y="14112"/>
                    <a:pt x="4430" y="14149"/>
                  </a:cubicBezTo>
                  <a:cubicBezTo>
                    <a:pt x="4688" y="14434"/>
                    <a:pt x="5200" y="15203"/>
                    <a:pt x="4228" y="16054"/>
                  </a:cubicBezTo>
                  <a:cubicBezTo>
                    <a:pt x="3645" y="16566"/>
                    <a:pt x="3497" y="16671"/>
                    <a:pt x="3282" y="16829"/>
                  </a:cubicBezTo>
                  <a:cubicBezTo>
                    <a:pt x="3066" y="16986"/>
                    <a:pt x="3090" y="17034"/>
                    <a:pt x="3437" y="17905"/>
                  </a:cubicBezTo>
                  <a:cubicBezTo>
                    <a:pt x="3785" y="18776"/>
                    <a:pt x="4391" y="20085"/>
                    <a:pt x="4309" y="20394"/>
                  </a:cubicBezTo>
                  <a:cubicBezTo>
                    <a:pt x="4164" y="20508"/>
                    <a:pt x="4113" y="20788"/>
                    <a:pt x="4371" y="20889"/>
                  </a:cubicBezTo>
                  <a:lnTo>
                    <a:pt x="4478" y="21314"/>
                  </a:lnTo>
                  <a:cubicBezTo>
                    <a:pt x="4520" y="21482"/>
                    <a:pt x="4668" y="21599"/>
                    <a:pt x="4837" y="21599"/>
                  </a:cubicBezTo>
                  <a:lnTo>
                    <a:pt x="5596" y="21599"/>
                  </a:lnTo>
                  <a:cubicBezTo>
                    <a:pt x="5449" y="20843"/>
                    <a:pt x="4941" y="20538"/>
                    <a:pt x="4941" y="20538"/>
                  </a:cubicBezTo>
                  <a:cubicBezTo>
                    <a:pt x="4941" y="20538"/>
                    <a:pt x="5245" y="20381"/>
                    <a:pt x="5105" y="20068"/>
                  </a:cubicBezTo>
                  <a:cubicBezTo>
                    <a:pt x="4964" y="19756"/>
                    <a:pt x="4205" y="18096"/>
                    <a:pt x="4624" y="17539"/>
                  </a:cubicBezTo>
                  <a:cubicBezTo>
                    <a:pt x="5043" y="16983"/>
                    <a:pt x="6444" y="16417"/>
                    <a:pt x="6683" y="16066"/>
                  </a:cubicBezTo>
                  <a:cubicBezTo>
                    <a:pt x="6807" y="15886"/>
                    <a:pt x="7132" y="15138"/>
                    <a:pt x="7419" y="14454"/>
                  </a:cubicBezTo>
                  <a:cubicBezTo>
                    <a:pt x="8112" y="16094"/>
                    <a:pt x="7036" y="17357"/>
                    <a:pt x="6829" y="17713"/>
                  </a:cubicBezTo>
                  <a:cubicBezTo>
                    <a:pt x="6598" y="18113"/>
                    <a:pt x="6811" y="18239"/>
                    <a:pt x="6936" y="18308"/>
                  </a:cubicBezTo>
                  <a:cubicBezTo>
                    <a:pt x="7563" y="18629"/>
                    <a:pt x="8713" y="19458"/>
                    <a:pt x="9566" y="20322"/>
                  </a:cubicBezTo>
                  <a:cubicBezTo>
                    <a:pt x="9450" y="20578"/>
                    <a:pt x="9590" y="20851"/>
                    <a:pt x="9822" y="20803"/>
                  </a:cubicBezTo>
                  <a:cubicBezTo>
                    <a:pt x="9727" y="21332"/>
                    <a:pt x="9820" y="21421"/>
                    <a:pt x="10018" y="21599"/>
                  </a:cubicBezTo>
                  <a:lnTo>
                    <a:pt x="11017" y="21599"/>
                  </a:lnTo>
                  <a:cubicBezTo>
                    <a:pt x="10857" y="20560"/>
                    <a:pt x="10311" y="20788"/>
                    <a:pt x="10394" y="20303"/>
                  </a:cubicBezTo>
                  <a:cubicBezTo>
                    <a:pt x="10492" y="19726"/>
                    <a:pt x="9142" y="18756"/>
                    <a:pt x="8502" y="18248"/>
                  </a:cubicBezTo>
                  <a:cubicBezTo>
                    <a:pt x="7861" y="17739"/>
                    <a:pt x="8610" y="16899"/>
                    <a:pt x="9224" y="15924"/>
                  </a:cubicBezTo>
                  <a:cubicBezTo>
                    <a:pt x="9838" y="14949"/>
                    <a:pt x="10260" y="14525"/>
                    <a:pt x="9884" y="13599"/>
                  </a:cubicBezTo>
                  <a:cubicBezTo>
                    <a:pt x="9789" y="13365"/>
                    <a:pt x="9761" y="13057"/>
                    <a:pt x="9772" y="12726"/>
                  </a:cubicBezTo>
                  <a:cubicBezTo>
                    <a:pt x="11388" y="12399"/>
                    <a:pt x="12263" y="11962"/>
                    <a:pt x="13403" y="11274"/>
                  </a:cubicBezTo>
                  <a:cubicBezTo>
                    <a:pt x="14347" y="11903"/>
                    <a:pt x="15789" y="12183"/>
                    <a:pt x="16001" y="12333"/>
                  </a:cubicBezTo>
                  <a:cubicBezTo>
                    <a:pt x="16251" y="12511"/>
                    <a:pt x="16045" y="13015"/>
                    <a:pt x="15711" y="13707"/>
                  </a:cubicBezTo>
                  <a:cubicBezTo>
                    <a:pt x="15148" y="13922"/>
                    <a:pt x="15201" y="14296"/>
                    <a:pt x="15171" y="14475"/>
                  </a:cubicBezTo>
                  <a:cubicBezTo>
                    <a:pt x="15141" y="14654"/>
                    <a:pt x="14942" y="14665"/>
                    <a:pt x="14568" y="14503"/>
                  </a:cubicBezTo>
                  <a:cubicBezTo>
                    <a:pt x="13742" y="15284"/>
                    <a:pt x="14328" y="15889"/>
                    <a:pt x="14328" y="15889"/>
                  </a:cubicBezTo>
                  <a:cubicBezTo>
                    <a:pt x="14328" y="15889"/>
                    <a:pt x="14987" y="15669"/>
                    <a:pt x="15511" y="14993"/>
                  </a:cubicBezTo>
                  <a:cubicBezTo>
                    <a:pt x="15748" y="15033"/>
                    <a:pt x="16030" y="14780"/>
                    <a:pt x="16121" y="14525"/>
                  </a:cubicBezTo>
                  <a:cubicBezTo>
                    <a:pt x="16212" y="14271"/>
                    <a:pt x="16306" y="13711"/>
                    <a:pt x="16750" y="13013"/>
                  </a:cubicBezTo>
                  <a:cubicBezTo>
                    <a:pt x="17194" y="12316"/>
                    <a:pt x="16912" y="12108"/>
                    <a:pt x="16574" y="11805"/>
                  </a:cubicBezTo>
                  <a:cubicBezTo>
                    <a:pt x="16377" y="11629"/>
                    <a:pt x="15765" y="11006"/>
                    <a:pt x="15287" y="10518"/>
                  </a:cubicBezTo>
                  <a:cubicBezTo>
                    <a:pt x="16336" y="10349"/>
                    <a:pt x="17444" y="9784"/>
                    <a:pt x="17680" y="9772"/>
                  </a:cubicBezTo>
                  <a:cubicBezTo>
                    <a:pt x="17985" y="9756"/>
                    <a:pt x="18131" y="10282"/>
                    <a:pt x="18290" y="11034"/>
                  </a:cubicBezTo>
                  <a:cubicBezTo>
                    <a:pt x="17978" y="11554"/>
                    <a:pt x="18248" y="11814"/>
                    <a:pt x="18333" y="11974"/>
                  </a:cubicBezTo>
                  <a:cubicBezTo>
                    <a:pt x="18419" y="12133"/>
                    <a:pt x="18269" y="12267"/>
                    <a:pt x="17876" y="12372"/>
                  </a:cubicBezTo>
                  <a:cubicBezTo>
                    <a:pt x="17702" y="13501"/>
                    <a:pt x="18533" y="13612"/>
                    <a:pt x="18533" y="13612"/>
                  </a:cubicBezTo>
                  <a:cubicBezTo>
                    <a:pt x="18533" y="13612"/>
                    <a:pt x="18918" y="13029"/>
                    <a:pt x="18918" y="12170"/>
                  </a:cubicBezTo>
                  <a:cubicBezTo>
                    <a:pt x="19129" y="12054"/>
                    <a:pt x="19196" y="11679"/>
                    <a:pt x="19113" y="11422"/>
                  </a:cubicBezTo>
                  <a:cubicBezTo>
                    <a:pt x="19029" y="11165"/>
                    <a:pt x="18761" y="10665"/>
                    <a:pt x="18685" y="9839"/>
                  </a:cubicBezTo>
                  <a:cubicBezTo>
                    <a:pt x="18609" y="9014"/>
                    <a:pt x="18260" y="9027"/>
                    <a:pt x="17809" y="8999"/>
                  </a:cubicBezTo>
                  <a:cubicBezTo>
                    <a:pt x="17512" y="8981"/>
                    <a:pt x="16449" y="8844"/>
                    <a:pt x="15758" y="8754"/>
                  </a:cubicBezTo>
                  <a:cubicBezTo>
                    <a:pt x="16014" y="7939"/>
                    <a:pt x="15944" y="7164"/>
                    <a:pt x="15619" y="6810"/>
                  </a:cubicBezTo>
                  <a:cubicBezTo>
                    <a:pt x="15268" y="6429"/>
                    <a:pt x="15389" y="5779"/>
                    <a:pt x="15604" y="5190"/>
                  </a:cubicBezTo>
                  <a:cubicBezTo>
                    <a:pt x="16123" y="5968"/>
                    <a:pt x="17037" y="6028"/>
                    <a:pt x="17172" y="6112"/>
                  </a:cubicBezTo>
                  <a:cubicBezTo>
                    <a:pt x="17295" y="6188"/>
                    <a:pt x="17451" y="6176"/>
                    <a:pt x="17564" y="6447"/>
                  </a:cubicBezTo>
                  <a:cubicBezTo>
                    <a:pt x="17622" y="6584"/>
                    <a:pt x="17748" y="6679"/>
                    <a:pt x="17893" y="6684"/>
                  </a:cubicBezTo>
                  <a:cubicBezTo>
                    <a:pt x="18166" y="6693"/>
                    <a:pt x="18394" y="6593"/>
                    <a:pt x="18613" y="6270"/>
                  </a:cubicBezTo>
                  <a:cubicBezTo>
                    <a:pt x="18711" y="6126"/>
                    <a:pt x="18717" y="5936"/>
                    <a:pt x="18630" y="5784"/>
                  </a:cubicBezTo>
                  <a:cubicBezTo>
                    <a:pt x="17904" y="4513"/>
                    <a:pt x="17773" y="4044"/>
                    <a:pt x="17750" y="3501"/>
                  </a:cubicBezTo>
                  <a:cubicBezTo>
                    <a:pt x="17745" y="3380"/>
                    <a:pt x="17715" y="3261"/>
                    <a:pt x="17672" y="3150"/>
                  </a:cubicBezTo>
                  <a:cubicBezTo>
                    <a:pt x="17717" y="3127"/>
                    <a:pt x="17763" y="3098"/>
                    <a:pt x="17807" y="3062"/>
                  </a:cubicBezTo>
                  <a:cubicBezTo>
                    <a:pt x="17887" y="2999"/>
                    <a:pt x="17949" y="2928"/>
                    <a:pt x="17990" y="2857"/>
                  </a:cubicBezTo>
                  <a:cubicBezTo>
                    <a:pt x="18017" y="2810"/>
                    <a:pt x="18060" y="2776"/>
                    <a:pt x="18111" y="2760"/>
                  </a:cubicBezTo>
                  <a:cubicBezTo>
                    <a:pt x="18188" y="2736"/>
                    <a:pt x="18272" y="2692"/>
                    <a:pt x="18352" y="2629"/>
                  </a:cubicBezTo>
                  <a:cubicBezTo>
                    <a:pt x="18431" y="2566"/>
                    <a:pt x="18495" y="2492"/>
                    <a:pt x="18536" y="2421"/>
                  </a:cubicBezTo>
                  <a:cubicBezTo>
                    <a:pt x="18563" y="2375"/>
                    <a:pt x="18606" y="2341"/>
                    <a:pt x="18657" y="2325"/>
                  </a:cubicBezTo>
                  <a:cubicBezTo>
                    <a:pt x="18735" y="2301"/>
                    <a:pt x="18819" y="2257"/>
                    <a:pt x="18898" y="2193"/>
                  </a:cubicBezTo>
                  <a:cubicBezTo>
                    <a:pt x="18978" y="2130"/>
                    <a:pt x="19039" y="2058"/>
                    <a:pt x="19081" y="1988"/>
                  </a:cubicBezTo>
                  <a:cubicBezTo>
                    <a:pt x="19108" y="1941"/>
                    <a:pt x="19151" y="1905"/>
                    <a:pt x="19202" y="1890"/>
                  </a:cubicBezTo>
                  <a:cubicBezTo>
                    <a:pt x="19279" y="1866"/>
                    <a:pt x="19365" y="1821"/>
                    <a:pt x="19445" y="1758"/>
                  </a:cubicBezTo>
                  <a:cubicBezTo>
                    <a:pt x="19524" y="1695"/>
                    <a:pt x="19586" y="1623"/>
                    <a:pt x="19627" y="1552"/>
                  </a:cubicBezTo>
                  <a:cubicBezTo>
                    <a:pt x="19654" y="1506"/>
                    <a:pt x="19697" y="1472"/>
                    <a:pt x="19748" y="1456"/>
                  </a:cubicBezTo>
                  <a:cubicBezTo>
                    <a:pt x="19826" y="1432"/>
                    <a:pt x="19910" y="1388"/>
                    <a:pt x="19989" y="1324"/>
                  </a:cubicBezTo>
                  <a:cubicBezTo>
                    <a:pt x="20069" y="1261"/>
                    <a:pt x="20132" y="1188"/>
                    <a:pt x="20173" y="1117"/>
                  </a:cubicBezTo>
                  <a:cubicBezTo>
                    <a:pt x="20200" y="1071"/>
                    <a:pt x="20243" y="1036"/>
                    <a:pt x="20294" y="1021"/>
                  </a:cubicBezTo>
                  <a:cubicBezTo>
                    <a:pt x="20372" y="996"/>
                    <a:pt x="20456" y="952"/>
                    <a:pt x="20535" y="889"/>
                  </a:cubicBezTo>
                  <a:cubicBezTo>
                    <a:pt x="20615" y="826"/>
                    <a:pt x="20677" y="754"/>
                    <a:pt x="20718" y="683"/>
                  </a:cubicBezTo>
                  <a:cubicBezTo>
                    <a:pt x="20745" y="637"/>
                    <a:pt x="20788" y="601"/>
                    <a:pt x="20839" y="585"/>
                  </a:cubicBezTo>
                  <a:cubicBezTo>
                    <a:pt x="20917" y="561"/>
                    <a:pt x="21007" y="523"/>
                    <a:pt x="21082" y="454"/>
                  </a:cubicBezTo>
                  <a:cubicBezTo>
                    <a:pt x="21369" y="189"/>
                    <a:pt x="21493" y="108"/>
                    <a:pt x="21439" y="28"/>
                  </a:cubicBezTo>
                  <a:cubicBezTo>
                    <a:pt x="21425" y="9"/>
                    <a:pt x="21406" y="-1"/>
                    <a:pt x="21382" y="0"/>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193" name="停止手势"/>
            <p:cNvSpPr/>
            <p:nvPr/>
          </p:nvSpPr>
          <p:spPr>
            <a:xfrm rot="1080000" flipH="1">
              <a:off x="920188" y="2739109"/>
              <a:ext cx="928262" cy="1483793"/>
            </a:xfrm>
            <a:custGeom>
              <a:avLst/>
              <a:gdLst/>
              <a:ahLst/>
              <a:cxnLst>
                <a:cxn ang="0">
                  <a:pos x="wd2" y="hd2"/>
                </a:cxn>
                <a:cxn ang="5400000">
                  <a:pos x="wd2" y="hd2"/>
                </a:cxn>
                <a:cxn ang="10800000">
                  <a:pos x="wd2" y="hd2"/>
                </a:cxn>
                <a:cxn ang="16200000">
                  <a:pos x="wd2" y="hd2"/>
                </a:cxn>
              </a:cxnLst>
              <a:rect l="0" t="0" r="r" b="b"/>
              <a:pathLst>
                <a:path w="21600" h="21600" extrusionOk="0">
                  <a:moveTo>
                    <a:pt x="10803" y="0"/>
                  </a:moveTo>
                  <a:cubicBezTo>
                    <a:pt x="9829" y="0"/>
                    <a:pt x="9040" y="496"/>
                    <a:pt x="9040" y="1105"/>
                  </a:cubicBezTo>
                  <a:lnTo>
                    <a:pt x="9040" y="10920"/>
                  </a:lnTo>
                  <a:lnTo>
                    <a:pt x="8048" y="10920"/>
                  </a:lnTo>
                  <a:lnTo>
                    <a:pt x="8048" y="2365"/>
                  </a:lnTo>
                  <a:cubicBezTo>
                    <a:pt x="8048" y="1756"/>
                    <a:pt x="7256" y="1263"/>
                    <a:pt x="6283" y="1263"/>
                  </a:cubicBezTo>
                  <a:cubicBezTo>
                    <a:pt x="5309" y="1263"/>
                    <a:pt x="4520" y="1756"/>
                    <a:pt x="4520" y="2365"/>
                  </a:cubicBezTo>
                  <a:lnTo>
                    <a:pt x="4520" y="10920"/>
                  </a:lnTo>
                  <a:lnTo>
                    <a:pt x="3528" y="10920"/>
                  </a:lnTo>
                  <a:lnTo>
                    <a:pt x="3528" y="5727"/>
                  </a:lnTo>
                  <a:cubicBezTo>
                    <a:pt x="3528" y="5118"/>
                    <a:pt x="2736" y="4622"/>
                    <a:pt x="1763" y="4622"/>
                  </a:cubicBezTo>
                  <a:cubicBezTo>
                    <a:pt x="789" y="4622"/>
                    <a:pt x="0" y="5118"/>
                    <a:pt x="0" y="5727"/>
                  </a:cubicBezTo>
                  <a:lnTo>
                    <a:pt x="0" y="14852"/>
                  </a:lnTo>
                  <a:cubicBezTo>
                    <a:pt x="0" y="18582"/>
                    <a:pt x="4832" y="21600"/>
                    <a:pt x="10786" y="21600"/>
                  </a:cubicBezTo>
                  <a:cubicBezTo>
                    <a:pt x="16741" y="21600"/>
                    <a:pt x="21573" y="18577"/>
                    <a:pt x="21573" y="14852"/>
                  </a:cubicBezTo>
                  <a:lnTo>
                    <a:pt x="21600" y="14852"/>
                  </a:lnTo>
                  <a:lnTo>
                    <a:pt x="21600" y="6172"/>
                  </a:lnTo>
                  <a:cubicBezTo>
                    <a:pt x="19653" y="6172"/>
                    <a:pt x="18072" y="7163"/>
                    <a:pt x="18072" y="8381"/>
                  </a:cubicBezTo>
                  <a:lnTo>
                    <a:pt x="18072" y="10920"/>
                  </a:lnTo>
                  <a:lnTo>
                    <a:pt x="17088" y="10920"/>
                  </a:lnTo>
                  <a:lnTo>
                    <a:pt x="17088" y="2365"/>
                  </a:lnTo>
                  <a:cubicBezTo>
                    <a:pt x="17088" y="1756"/>
                    <a:pt x="16296" y="1263"/>
                    <a:pt x="15323" y="1263"/>
                  </a:cubicBezTo>
                  <a:cubicBezTo>
                    <a:pt x="14349" y="1263"/>
                    <a:pt x="13560" y="1756"/>
                    <a:pt x="13560" y="2365"/>
                  </a:cubicBezTo>
                  <a:lnTo>
                    <a:pt x="13560" y="10920"/>
                  </a:lnTo>
                  <a:lnTo>
                    <a:pt x="12568" y="10920"/>
                  </a:lnTo>
                  <a:lnTo>
                    <a:pt x="12568" y="1105"/>
                  </a:lnTo>
                  <a:cubicBezTo>
                    <a:pt x="12568" y="496"/>
                    <a:pt x="11776" y="0"/>
                    <a:pt x="10803" y="0"/>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194" name="独角兽"/>
            <p:cNvSpPr/>
            <p:nvPr/>
          </p:nvSpPr>
          <p:spPr>
            <a:xfrm>
              <a:off x="250673" y="1738215"/>
              <a:ext cx="952854" cy="952824"/>
            </a:xfrm>
            <a:custGeom>
              <a:avLst/>
              <a:gdLst/>
              <a:ahLst/>
              <a:cxnLst>
                <a:cxn ang="0">
                  <a:pos x="wd2" y="hd2"/>
                </a:cxn>
                <a:cxn ang="5400000">
                  <a:pos x="wd2" y="hd2"/>
                </a:cxn>
                <a:cxn ang="10800000">
                  <a:pos x="wd2" y="hd2"/>
                </a:cxn>
                <a:cxn ang="16200000">
                  <a:pos x="wd2" y="hd2"/>
                </a:cxn>
              </a:cxnLst>
              <a:rect l="0" t="0" r="r" b="b"/>
              <a:pathLst>
                <a:path w="21451" h="21599" extrusionOk="0">
                  <a:moveTo>
                    <a:pt x="21382" y="0"/>
                  </a:moveTo>
                  <a:cubicBezTo>
                    <a:pt x="21309" y="2"/>
                    <a:pt x="21178" y="92"/>
                    <a:pt x="20921" y="239"/>
                  </a:cubicBezTo>
                  <a:cubicBezTo>
                    <a:pt x="20833" y="290"/>
                    <a:pt x="20768" y="360"/>
                    <a:pt x="20720" y="427"/>
                  </a:cubicBezTo>
                  <a:cubicBezTo>
                    <a:pt x="20688" y="470"/>
                    <a:pt x="20641" y="500"/>
                    <a:pt x="20589" y="511"/>
                  </a:cubicBezTo>
                  <a:cubicBezTo>
                    <a:pt x="20509" y="528"/>
                    <a:pt x="20421" y="564"/>
                    <a:pt x="20336" y="619"/>
                  </a:cubicBezTo>
                  <a:cubicBezTo>
                    <a:pt x="20251" y="674"/>
                    <a:pt x="20183" y="741"/>
                    <a:pt x="20135" y="808"/>
                  </a:cubicBezTo>
                  <a:cubicBezTo>
                    <a:pt x="20104" y="852"/>
                    <a:pt x="20058" y="882"/>
                    <a:pt x="20006" y="892"/>
                  </a:cubicBezTo>
                  <a:cubicBezTo>
                    <a:pt x="19926" y="909"/>
                    <a:pt x="19838" y="945"/>
                    <a:pt x="19753" y="1000"/>
                  </a:cubicBezTo>
                  <a:cubicBezTo>
                    <a:pt x="19668" y="1056"/>
                    <a:pt x="19598" y="1121"/>
                    <a:pt x="19550" y="1188"/>
                  </a:cubicBezTo>
                  <a:cubicBezTo>
                    <a:pt x="19519" y="1231"/>
                    <a:pt x="19473" y="1261"/>
                    <a:pt x="19421" y="1272"/>
                  </a:cubicBezTo>
                  <a:cubicBezTo>
                    <a:pt x="19341" y="1289"/>
                    <a:pt x="19253" y="1325"/>
                    <a:pt x="19168" y="1380"/>
                  </a:cubicBezTo>
                  <a:cubicBezTo>
                    <a:pt x="19083" y="1435"/>
                    <a:pt x="19013" y="1501"/>
                    <a:pt x="18965" y="1567"/>
                  </a:cubicBezTo>
                  <a:cubicBezTo>
                    <a:pt x="18934" y="1611"/>
                    <a:pt x="18888" y="1641"/>
                    <a:pt x="18836" y="1652"/>
                  </a:cubicBezTo>
                  <a:cubicBezTo>
                    <a:pt x="18756" y="1668"/>
                    <a:pt x="18668" y="1704"/>
                    <a:pt x="18583" y="1760"/>
                  </a:cubicBezTo>
                  <a:cubicBezTo>
                    <a:pt x="18498" y="1815"/>
                    <a:pt x="18430" y="1882"/>
                    <a:pt x="18382" y="1949"/>
                  </a:cubicBezTo>
                  <a:cubicBezTo>
                    <a:pt x="18351" y="1992"/>
                    <a:pt x="18305" y="2022"/>
                    <a:pt x="18253" y="2033"/>
                  </a:cubicBezTo>
                  <a:cubicBezTo>
                    <a:pt x="18173" y="2050"/>
                    <a:pt x="18085" y="2086"/>
                    <a:pt x="18000" y="2141"/>
                  </a:cubicBezTo>
                  <a:cubicBezTo>
                    <a:pt x="17915" y="2196"/>
                    <a:pt x="17845" y="2262"/>
                    <a:pt x="17797" y="2328"/>
                  </a:cubicBezTo>
                  <a:cubicBezTo>
                    <a:pt x="17766" y="2372"/>
                    <a:pt x="17720" y="2402"/>
                    <a:pt x="17668" y="2413"/>
                  </a:cubicBezTo>
                  <a:cubicBezTo>
                    <a:pt x="17588" y="2429"/>
                    <a:pt x="17500" y="2465"/>
                    <a:pt x="17415" y="2521"/>
                  </a:cubicBezTo>
                  <a:cubicBezTo>
                    <a:pt x="17381" y="2543"/>
                    <a:pt x="17350" y="2568"/>
                    <a:pt x="17321" y="2593"/>
                  </a:cubicBezTo>
                  <a:cubicBezTo>
                    <a:pt x="17294" y="2562"/>
                    <a:pt x="17268" y="2534"/>
                    <a:pt x="17246" y="2511"/>
                  </a:cubicBezTo>
                  <a:cubicBezTo>
                    <a:pt x="17190" y="2452"/>
                    <a:pt x="17170" y="2366"/>
                    <a:pt x="17196" y="2288"/>
                  </a:cubicBezTo>
                  <a:lnTo>
                    <a:pt x="17561" y="1152"/>
                  </a:lnTo>
                  <a:cubicBezTo>
                    <a:pt x="17580" y="1092"/>
                    <a:pt x="17528" y="1034"/>
                    <a:pt x="17469" y="1049"/>
                  </a:cubicBezTo>
                  <a:cubicBezTo>
                    <a:pt x="17285" y="1098"/>
                    <a:pt x="16922" y="1251"/>
                    <a:pt x="16465" y="1733"/>
                  </a:cubicBezTo>
                  <a:cubicBezTo>
                    <a:pt x="16420" y="1781"/>
                    <a:pt x="16342" y="1779"/>
                    <a:pt x="16302" y="1726"/>
                  </a:cubicBezTo>
                  <a:cubicBezTo>
                    <a:pt x="15877" y="1166"/>
                    <a:pt x="14960" y="956"/>
                    <a:pt x="14397" y="1208"/>
                  </a:cubicBezTo>
                  <a:cubicBezTo>
                    <a:pt x="13908" y="1427"/>
                    <a:pt x="13219" y="1312"/>
                    <a:pt x="12862" y="1227"/>
                  </a:cubicBezTo>
                  <a:cubicBezTo>
                    <a:pt x="12767" y="1204"/>
                    <a:pt x="12691" y="1308"/>
                    <a:pt x="12740" y="1395"/>
                  </a:cubicBezTo>
                  <a:cubicBezTo>
                    <a:pt x="12781" y="1470"/>
                    <a:pt x="12835" y="1560"/>
                    <a:pt x="12906" y="1662"/>
                  </a:cubicBezTo>
                  <a:cubicBezTo>
                    <a:pt x="12953" y="1731"/>
                    <a:pt x="12916" y="1827"/>
                    <a:pt x="12835" y="1842"/>
                  </a:cubicBezTo>
                  <a:cubicBezTo>
                    <a:pt x="12535" y="1901"/>
                    <a:pt x="12305" y="1982"/>
                    <a:pt x="12153" y="2047"/>
                  </a:cubicBezTo>
                  <a:cubicBezTo>
                    <a:pt x="12067" y="2083"/>
                    <a:pt x="12058" y="2205"/>
                    <a:pt x="12140" y="2253"/>
                  </a:cubicBezTo>
                  <a:cubicBezTo>
                    <a:pt x="12216" y="2297"/>
                    <a:pt x="12312" y="2356"/>
                    <a:pt x="12420" y="2431"/>
                  </a:cubicBezTo>
                  <a:cubicBezTo>
                    <a:pt x="12495" y="2484"/>
                    <a:pt x="12482" y="2605"/>
                    <a:pt x="12396" y="2637"/>
                  </a:cubicBezTo>
                  <a:cubicBezTo>
                    <a:pt x="12021" y="2779"/>
                    <a:pt x="11748" y="2943"/>
                    <a:pt x="11578" y="3062"/>
                  </a:cubicBezTo>
                  <a:cubicBezTo>
                    <a:pt x="11498" y="3119"/>
                    <a:pt x="11522" y="3248"/>
                    <a:pt x="11617" y="3270"/>
                  </a:cubicBezTo>
                  <a:cubicBezTo>
                    <a:pt x="11705" y="3290"/>
                    <a:pt x="11811" y="3320"/>
                    <a:pt x="11932" y="3363"/>
                  </a:cubicBezTo>
                  <a:cubicBezTo>
                    <a:pt x="12026" y="3396"/>
                    <a:pt x="12035" y="3529"/>
                    <a:pt x="11947" y="3575"/>
                  </a:cubicBezTo>
                  <a:cubicBezTo>
                    <a:pt x="11549" y="3788"/>
                    <a:pt x="11273" y="4015"/>
                    <a:pt x="11111" y="4171"/>
                  </a:cubicBezTo>
                  <a:cubicBezTo>
                    <a:pt x="11040" y="4239"/>
                    <a:pt x="11083" y="4363"/>
                    <a:pt x="11180" y="4370"/>
                  </a:cubicBezTo>
                  <a:cubicBezTo>
                    <a:pt x="11260" y="4376"/>
                    <a:pt x="11357" y="4387"/>
                    <a:pt x="11466" y="4406"/>
                  </a:cubicBezTo>
                  <a:cubicBezTo>
                    <a:pt x="11569" y="4424"/>
                    <a:pt x="11594" y="4564"/>
                    <a:pt x="11505" y="4620"/>
                  </a:cubicBezTo>
                  <a:cubicBezTo>
                    <a:pt x="11107" y="4869"/>
                    <a:pt x="10841" y="5127"/>
                    <a:pt x="10687" y="5300"/>
                  </a:cubicBezTo>
                  <a:cubicBezTo>
                    <a:pt x="10620" y="5374"/>
                    <a:pt x="10671" y="5493"/>
                    <a:pt x="10769" y="5492"/>
                  </a:cubicBezTo>
                  <a:cubicBezTo>
                    <a:pt x="10855" y="5492"/>
                    <a:pt x="10962" y="5497"/>
                    <a:pt x="11082" y="5509"/>
                  </a:cubicBezTo>
                  <a:cubicBezTo>
                    <a:pt x="11193" y="5521"/>
                    <a:pt x="11220" y="5672"/>
                    <a:pt x="11121" y="5725"/>
                  </a:cubicBezTo>
                  <a:cubicBezTo>
                    <a:pt x="10536" y="6039"/>
                    <a:pt x="9885" y="6559"/>
                    <a:pt x="9055" y="7524"/>
                  </a:cubicBezTo>
                  <a:cubicBezTo>
                    <a:pt x="7283" y="9583"/>
                    <a:pt x="5410" y="8379"/>
                    <a:pt x="4086" y="10261"/>
                  </a:cubicBezTo>
                  <a:cubicBezTo>
                    <a:pt x="3532" y="10088"/>
                    <a:pt x="2625" y="9972"/>
                    <a:pt x="1737" y="10585"/>
                  </a:cubicBezTo>
                  <a:cubicBezTo>
                    <a:pt x="551" y="11402"/>
                    <a:pt x="-107" y="13635"/>
                    <a:pt x="552" y="16187"/>
                  </a:cubicBezTo>
                  <a:cubicBezTo>
                    <a:pt x="719" y="17083"/>
                    <a:pt x="0" y="17554"/>
                    <a:pt x="0" y="17554"/>
                  </a:cubicBezTo>
                  <a:cubicBezTo>
                    <a:pt x="0" y="17554"/>
                    <a:pt x="982" y="17723"/>
                    <a:pt x="1234" y="16707"/>
                  </a:cubicBezTo>
                  <a:cubicBezTo>
                    <a:pt x="1366" y="17233"/>
                    <a:pt x="1664" y="18026"/>
                    <a:pt x="2479" y="18558"/>
                  </a:cubicBezTo>
                  <a:cubicBezTo>
                    <a:pt x="2024" y="17627"/>
                    <a:pt x="1880" y="17068"/>
                    <a:pt x="1904" y="15889"/>
                  </a:cubicBezTo>
                  <a:cubicBezTo>
                    <a:pt x="2252" y="16530"/>
                    <a:pt x="2900" y="16478"/>
                    <a:pt x="2900" y="16478"/>
                  </a:cubicBezTo>
                  <a:cubicBezTo>
                    <a:pt x="2900" y="16478"/>
                    <a:pt x="1102" y="14071"/>
                    <a:pt x="2648" y="11397"/>
                  </a:cubicBezTo>
                  <a:cubicBezTo>
                    <a:pt x="3023" y="10836"/>
                    <a:pt x="3417" y="10758"/>
                    <a:pt x="3756" y="10815"/>
                  </a:cubicBezTo>
                  <a:cubicBezTo>
                    <a:pt x="3031" y="12285"/>
                    <a:pt x="3686" y="13392"/>
                    <a:pt x="4311" y="14033"/>
                  </a:cubicBezTo>
                  <a:cubicBezTo>
                    <a:pt x="4351" y="14074"/>
                    <a:pt x="4390" y="14112"/>
                    <a:pt x="4430" y="14149"/>
                  </a:cubicBezTo>
                  <a:cubicBezTo>
                    <a:pt x="4688" y="14434"/>
                    <a:pt x="5200" y="15203"/>
                    <a:pt x="4228" y="16054"/>
                  </a:cubicBezTo>
                  <a:cubicBezTo>
                    <a:pt x="3645" y="16566"/>
                    <a:pt x="3497" y="16671"/>
                    <a:pt x="3282" y="16829"/>
                  </a:cubicBezTo>
                  <a:cubicBezTo>
                    <a:pt x="3066" y="16986"/>
                    <a:pt x="3090" y="17034"/>
                    <a:pt x="3437" y="17905"/>
                  </a:cubicBezTo>
                  <a:cubicBezTo>
                    <a:pt x="3785" y="18776"/>
                    <a:pt x="4391" y="20085"/>
                    <a:pt x="4309" y="20394"/>
                  </a:cubicBezTo>
                  <a:cubicBezTo>
                    <a:pt x="4164" y="20508"/>
                    <a:pt x="4113" y="20788"/>
                    <a:pt x="4371" y="20889"/>
                  </a:cubicBezTo>
                  <a:lnTo>
                    <a:pt x="4478" y="21314"/>
                  </a:lnTo>
                  <a:cubicBezTo>
                    <a:pt x="4520" y="21482"/>
                    <a:pt x="4668" y="21599"/>
                    <a:pt x="4837" y="21599"/>
                  </a:cubicBezTo>
                  <a:lnTo>
                    <a:pt x="5596" y="21599"/>
                  </a:lnTo>
                  <a:cubicBezTo>
                    <a:pt x="5449" y="20843"/>
                    <a:pt x="4941" y="20538"/>
                    <a:pt x="4941" y="20538"/>
                  </a:cubicBezTo>
                  <a:cubicBezTo>
                    <a:pt x="4941" y="20538"/>
                    <a:pt x="5245" y="20381"/>
                    <a:pt x="5105" y="20068"/>
                  </a:cubicBezTo>
                  <a:cubicBezTo>
                    <a:pt x="4964" y="19756"/>
                    <a:pt x="4205" y="18096"/>
                    <a:pt x="4624" y="17539"/>
                  </a:cubicBezTo>
                  <a:cubicBezTo>
                    <a:pt x="5043" y="16983"/>
                    <a:pt x="6444" y="16417"/>
                    <a:pt x="6683" y="16066"/>
                  </a:cubicBezTo>
                  <a:cubicBezTo>
                    <a:pt x="6807" y="15886"/>
                    <a:pt x="7132" y="15138"/>
                    <a:pt x="7419" y="14454"/>
                  </a:cubicBezTo>
                  <a:cubicBezTo>
                    <a:pt x="8112" y="16094"/>
                    <a:pt x="7036" y="17357"/>
                    <a:pt x="6829" y="17713"/>
                  </a:cubicBezTo>
                  <a:cubicBezTo>
                    <a:pt x="6598" y="18113"/>
                    <a:pt x="6811" y="18239"/>
                    <a:pt x="6936" y="18308"/>
                  </a:cubicBezTo>
                  <a:cubicBezTo>
                    <a:pt x="7563" y="18629"/>
                    <a:pt x="8713" y="19458"/>
                    <a:pt x="9566" y="20322"/>
                  </a:cubicBezTo>
                  <a:cubicBezTo>
                    <a:pt x="9450" y="20578"/>
                    <a:pt x="9590" y="20851"/>
                    <a:pt x="9822" y="20803"/>
                  </a:cubicBezTo>
                  <a:cubicBezTo>
                    <a:pt x="9727" y="21332"/>
                    <a:pt x="9820" y="21421"/>
                    <a:pt x="10018" y="21599"/>
                  </a:cubicBezTo>
                  <a:lnTo>
                    <a:pt x="11017" y="21599"/>
                  </a:lnTo>
                  <a:cubicBezTo>
                    <a:pt x="10857" y="20560"/>
                    <a:pt x="10311" y="20788"/>
                    <a:pt x="10394" y="20303"/>
                  </a:cubicBezTo>
                  <a:cubicBezTo>
                    <a:pt x="10492" y="19726"/>
                    <a:pt x="9142" y="18756"/>
                    <a:pt x="8502" y="18248"/>
                  </a:cubicBezTo>
                  <a:cubicBezTo>
                    <a:pt x="7861" y="17739"/>
                    <a:pt x="8610" y="16899"/>
                    <a:pt x="9224" y="15924"/>
                  </a:cubicBezTo>
                  <a:cubicBezTo>
                    <a:pt x="9838" y="14949"/>
                    <a:pt x="10260" y="14525"/>
                    <a:pt x="9884" y="13599"/>
                  </a:cubicBezTo>
                  <a:cubicBezTo>
                    <a:pt x="9789" y="13365"/>
                    <a:pt x="9761" y="13057"/>
                    <a:pt x="9772" y="12726"/>
                  </a:cubicBezTo>
                  <a:cubicBezTo>
                    <a:pt x="11388" y="12399"/>
                    <a:pt x="12263" y="11962"/>
                    <a:pt x="13403" y="11274"/>
                  </a:cubicBezTo>
                  <a:cubicBezTo>
                    <a:pt x="14347" y="11903"/>
                    <a:pt x="15789" y="12183"/>
                    <a:pt x="16001" y="12333"/>
                  </a:cubicBezTo>
                  <a:cubicBezTo>
                    <a:pt x="16251" y="12511"/>
                    <a:pt x="16045" y="13015"/>
                    <a:pt x="15711" y="13707"/>
                  </a:cubicBezTo>
                  <a:cubicBezTo>
                    <a:pt x="15148" y="13922"/>
                    <a:pt x="15201" y="14296"/>
                    <a:pt x="15171" y="14475"/>
                  </a:cubicBezTo>
                  <a:cubicBezTo>
                    <a:pt x="15141" y="14654"/>
                    <a:pt x="14942" y="14665"/>
                    <a:pt x="14568" y="14503"/>
                  </a:cubicBezTo>
                  <a:cubicBezTo>
                    <a:pt x="13742" y="15284"/>
                    <a:pt x="14328" y="15889"/>
                    <a:pt x="14328" y="15889"/>
                  </a:cubicBezTo>
                  <a:cubicBezTo>
                    <a:pt x="14328" y="15889"/>
                    <a:pt x="14987" y="15669"/>
                    <a:pt x="15511" y="14993"/>
                  </a:cubicBezTo>
                  <a:cubicBezTo>
                    <a:pt x="15748" y="15033"/>
                    <a:pt x="16030" y="14780"/>
                    <a:pt x="16121" y="14525"/>
                  </a:cubicBezTo>
                  <a:cubicBezTo>
                    <a:pt x="16212" y="14271"/>
                    <a:pt x="16306" y="13711"/>
                    <a:pt x="16750" y="13013"/>
                  </a:cubicBezTo>
                  <a:cubicBezTo>
                    <a:pt x="17194" y="12316"/>
                    <a:pt x="16912" y="12108"/>
                    <a:pt x="16574" y="11805"/>
                  </a:cubicBezTo>
                  <a:cubicBezTo>
                    <a:pt x="16377" y="11629"/>
                    <a:pt x="15765" y="11006"/>
                    <a:pt x="15287" y="10518"/>
                  </a:cubicBezTo>
                  <a:cubicBezTo>
                    <a:pt x="16336" y="10349"/>
                    <a:pt x="17444" y="9784"/>
                    <a:pt x="17680" y="9772"/>
                  </a:cubicBezTo>
                  <a:cubicBezTo>
                    <a:pt x="17985" y="9756"/>
                    <a:pt x="18131" y="10282"/>
                    <a:pt x="18290" y="11034"/>
                  </a:cubicBezTo>
                  <a:cubicBezTo>
                    <a:pt x="17978" y="11554"/>
                    <a:pt x="18248" y="11814"/>
                    <a:pt x="18333" y="11974"/>
                  </a:cubicBezTo>
                  <a:cubicBezTo>
                    <a:pt x="18419" y="12133"/>
                    <a:pt x="18269" y="12267"/>
                    <a:pt x="17876" y="12372"/>
                  </a:cubicBezTo>
                  <a:cubicBezTo>
                    <a:pt x="17702" y="13501"/>
                    <a:pt x="18533" y="13612"/>
                    <a:pt x="18533" y="13612"/>
                  </a:cubicBezTo>
                  <a:cubicBezTo>
                    <a:pt x="18533" y="13612"/>
                    <a:pt x="18918" y="13029"/>
                    <a:pt x="18918" y="12170"/>
                  </a:cubicBezTo>
                  <a:cubicBezTo>
                    <a:pt x="19129" y="12054"/>
                    <a:pt x="19196" y="11679"/>
                    <a:pt x="19113" y="11422"/>
                  </a:cubicBezTo>
                  <a:cubicBezTo>
                    <a:pt x="19029" y="11165"/>
                    <a:pt x="18761" y="10665"/>
                    <a:pt x="18685" y="9839"/>
                  </a:cubicBezTo>
                  <a:cubicBezTo>
                    <a:pt x="18609" y="9014"/>
                    <a:pt x="18260" y="9027"/>
                    <a:pt x="17809" y="8999"/>
                  </a:cubicBezTo>
                  <a:cubicBezTo>
                    <a:pt x="17512" y="8981"/>
                    <a:pt x="16449" y="8844"/>
                    <a:pt x="15758" y="8754"/>
                  </a:cubicBezTo>
                  <a:cubicBezTo>
                    <a:pt x="16014" y="7939"/>
                    <a:pt x="15944" y="7164"/>
                    <a:pt x="15619" y="6810"/>
                  </a:cubicBezTo>
                  <a:cubicBezTo>
                    <a:pt x="15268" y="6429"/>
                    <a:pt x="15389" y="5779"/>
                    <a:pt x="15604" y="5190"/>
                  </a:cubicBezTo>
                  <a:cubicBezTo>
                    <a:pt x="16123" y="5968"/>
                    <a:pt x="17037" y="6028"/>
                    <a:pt x="17172" y="6112"/>
                  </a:cubicBezTo>
                  <a:cubicBezTo>
                    <a:pt x="17295" y="6188"/>
                    <a:pt x="17451" y="6176"/>
                    <a:pt x="17564" y="6447"/>
                  </a:cubicBezTo>
                  <a:cubicBezTo>
                    <a:pt x="17622" y="6584"/>
                    <a:pt x="17748" y="6679"/>
                    <a:pt x="17893" y="6684"/>
                  </a:cubicBezTo>
                  <a:cubicBezTo>
                    <a:pt x="18166" y="6693"/>
                    <a:pt x="18394" y="6593"/>
                    <a:pt x="18613" y="6270"/>
                  </a:cubicBezTo>
                  <a:cubicBezTo>
                    <a:pt x="18711" y="6126"/>
                    <a:pt x="18717" y="5936"/>
                    <a:pt x="18630" y="5784"/>
                  </a:cubicBezTo>
                  <a:cubicBezTo>
                    <a:pt x="17904" y="4513"/>
                    <a:pt x="17773" y="4044"/>
                    <a:pt x="17750" y="3501"/>
                  </a:cubicBezTo>
                  <a:cubicBezTo>
                    <a:pt x="17745" y="3380"/>
                    <a:pt x="17715" y="3261"/>
                    <a:pt x="17672" y="3150"/>
                  </a:cubicBezTo>
                  <a:cubicBezTo>
                    <a:pt x="17717" y="3127"/>
                    <a:pt x="17763" y="3098"/>
                    <a:pt x="17807" y="3062"/>
                  </a:cubicBezTo>
                  <a:cubicBezTo>
                    <a:pt x="17887" y="2999"/>
                    <a:pt x="17949" y="2928"/>
                    <a:pt x="17990" y="2857"/>
                  </a:cubicBezTo>
                  <a:cubicBezTo>
                    <a:pt x="18017" y="2810"/>
                    <a:pt x="18060" y="2776"/>
                    <a:pt x="18111" y="2760"/>
                  </a:cubicBezTo>
                  <a:cubicBezTo>
                    <a:pt x="18188" y="2736"/>
                    <a:pt x="18272" y="2692"/>
                    <a:pt x="18352" y="2629"/>
                  </a:cubicBezTo>
                  <a:cubicBezTo>
                    <a:pt x="18431" y="2566"/>
                    <a:pt x="18495" y="2492"/>
                    <a:pt x="18536" y="2421"/>
                  </a:cubicBezTo>
                  <a:cubicBezTo>
                    <a:pt x="18563" y="2375"/>
                    <a:pt x="18606" y="2341"/>
                    <a:pt x="18657" y="2325"/>
                  </a:cubicBezTo>
                  <a:cubicBezTo>
                    <a:pt x="18735" y="2301"/>
                    <a:pt x="18819" y="2257"/>
                    <a:pt x="18898" y="2193"/>
                  </a:cubicBezTo>
                  <a:cubicBezTo>
                    <a:pt x="18978" y="2130"/>
                    <a:pt x="19039" y="2058"/>
                    <a:pt x="19081" y="1988"/>
                  </a:cubicBezTo>
                  <a:cubicBezTo>
                    <a:pt x="19108" y="1941"/>
                    <a:pt x="19151" y="1905"/>
                    <a:pt x="19202" y="1890"/>
                  </a:cubicBezTo>
                  <a:cubicBezTo>
                    <a:pt x="19279" y="1866"/>
                    <a:pt x="19365" y="1821"/>
                    <a:pt x="19445" y="1758"/>
                  </a:cubicBezTo>
                  <a:cubicBezTo>
                    <a:pt x="19524" y="1695"/>
                    <a:pt x="19586" y="1623"/>
                    <a:pt x="19627" y="1552"/>
                  </a:cubicBezTo>
                  <a:cubicBezTo>
                    <a:pt x="19654" y="1506"/>
                    <a:pt x="19697" y="1472"/>
                    <a:pt x="19748" y="1456"/>
                  </a:cubicBezTo>
                  <a:cubicBezTo>
                    <a:pt x="19826" y="1432"/>
                    <a:pt x="19910" y="1388"/>
                    <a:pt x="19989" y="1324"/>
                  </a:cubicBezTo>
                  <a:cubicBezTo>
                    <a:pt x="20069" y="1261"/>
                    <a:pt x="20132" y="1188"/>
                    <a:pt x="20173" y="1117"/>
                  </a:cubicBezTo>
                  <a:cubicBezTo>
                    <a:pt x="20200" y="1071"/>
                    <a:pt x="20243" y="1036"/>
                    <a:pt x="20294" y="1021"/>
                  </a:cubicBezTo>
                  <a:cubicBezTo>
                    <a:pt x="20372" y="996"/>
                    <a:pt x="20456" y="952"/>
                    <a:pt x="20535" y="889"/>
                  </a:cubicBezTo>
                  <a:cubicBezTo>
                    <a:pt x="20615" y="826"/>
                    <a:pt x="20677" y="754"/>
                    <a:pt x="20718" y="683"/>
                  </a:cubicBezTo>
                  <a:cubicBezTo>
                    <a:pt x="20745" y="637"/>
                    <a:pt x="20788" y="601"/>
                    <a:pt x="20839" y="585"/>
                  </a:cubicBezTo>
                  <a:cubicBezTo>
                    <a:pt x="20917" y="561"/>
                    <a:pt x="21007" y="523"/>
                    <a:pt x="21082" y="454"/>
                  </a:cubicBezTo>
                  <a:cubicBezTo>
                    <a:pt x="21369" y="189"/>
                    <a:pt x="21493" y="108"/>
                    <a:pt x="21439" y="28"/>
                  </a:cubicBezTo>
                  <a:cubicBezTo>
                    <a:pt x="21425" y="9"/>
                    <a:pt x="21406" y="-1"/>
                    <a:pt x="21382" y="0"/>
                  </a:cubicBezTo>
                  <a:close/>
                </a:path>
              </a:pathLst>
            </a:custGeom>
            <a:solidFill>
              <a:srgbClr val="FFFFFF">
                <a:alpha val="19329"/>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195" name="独角兽"/>
            <p:cNvSpPr/>
            <p:nvPr/>
          </p:nvSpPr>
          <p:spPr>
            <a:xfrm>
              <a:off x="250673" y="1318934"/>
              <a:ext cx="952854" cy="952824"/>
            </a:xfrm>
            <a:custGeom>
              <a:avLst/>
              <a:gdLst/>
              <a:ahLst/>
              <a:cxnLst>
                <a:cxn ang="0">
                  <a:pos x="wd2" y="hd2"/>
                </a:cxn>
                <a:cxn ang="5400000">
                  <a:pos x="wd2" y="hd2"/>
                </a:cxn>
                <a:cxn ang="10800000">
                  <a:pos x="wd2" y="hd2"/>
                </a:cxn>
                <a:cxn ang="16200000">
                  <a:pos x="wd2" y="hd2"/>
                </a:cxn>
              </a:cxnLst>
              <a:rect l="0" t="0" r="r" b="b"/>
              <a:pathLst>
                <a:path w="21451" h="21599" extrusionOk="0">
                  <a:moveTo>
                    <a:pt x="21382" y="0"/>
                  </a:moveTo>
                  <a:cubicBezTo>
                    <a:pt x="21309" y="2"/>
                    <a:pt x="21178" y="92"/>
                    <a:pt x="20921" y="239"/>
                  </a:cubicBezTo>
                  <a:cubicBezTo>
                    <a:pt x="20833" y="290"/>
                    <a:pt x="20768" y="360"/>
                    <a:pt x="20720" y="427"/>
                  </a:cubicBezTo>
                  <a:cubicBezTo>
                    <a:pt x="20688" y="470"/>
                    <a:pt x="20641" y="500"/>
                    <a:pt x="20589" y="511"/>
                  </a:cubicBezTo>
                  <a:cubicBezTo>
                    <a:pt x="20509" y="528"/>
                    <a:pt x="20421" y="564"/>
                    <a:pt x="20336" y="619"/>
                  </a:cubicBezTo>
                  <a:cubicBezTo>
                    <a:pt x="20251" y="674"/>
                    <a:pt x="20183" y="741"/>
                    <a:pt x="20135" y="808"/>
                  </a:cubicBezTo>
                  <a:cubicBezTo>
                    <a:pt x="20104" y="852"/>
                    <a:pt x="20058" y="882"/>
                    <a:pt x="20006" y="892"/>
                  </a:cubicBezTo>
                  <a:cubicBezTo>
                    <a:pt x="19926" y="909"/>
                    <a:pt x="19838" y="945"/>
                    <a:pt x="19753" y="1000"/>
                  </a:cubicBezTo>
                  <a:cubicBezTo>
                    <a:pt x="19668" y="1056"/>
                    <a:pt x="19598" y="1121"/>
                    <a:pt x="19550" y="1188"/>
                  </a:cubicBezTo>
                  <a:cubicBezTo>
                    <a:pt x="19519" y="1231"/>
                    <a:pt x="19473" y="1261"/>
                    <a:pt x="19421" y="1272"/>
                  </a:cubicBezTo>
                  <a:cubicBezTo>
                    <a:pt x="19341" y="1289"/>
                    <a:pt x="19253" y="1325"/>
                    <a:pt x="19168" y="1380"/>
                  </a:cubicBezTo>
                  <a:cubicBezTo>
                    <a:pt x="19083" y="1435"/>
                    <a:pt x="19013" y="1501"/>
                    <a:pt x="18965" y="1567"/>
                  </a:cubicBezTo>
                  <a:cubicBezTo>
                    <a:pt x="18934" y="1611"/>
                    <a:pt x="18888" y="1641"/>
                    <a:pt x="18836" y="1652"/>
                  </a:cubicBezTo>
                  <a:cubicBezTo>
                    <a:pt x="18756" y="1668"/>
                    <a:pt x="18668" y="1704"/>
                    <a:pt x="18583" y="1760"/>
                  </a:cubicBezTo>
                  <a:cubicBezTo>
                    <a:pt x="18498" y="1815"/>
                    <a:pt x="18430" y="1882"/>
                    <a:pt x="18382" y="1949"/>
                  </a:cubicBezTo>
                  <a:cubicBezTo>
                    <a:pt x="18351" y="1992"/>
                    <a:pt x="18305" y="2022"/>
                    <a:pt x="18253" y="2033"/>
                  </a:cubicBezTo>
                  <a:cubicBezTo>
                    <a:pt x="18173" y="2050"/>
                    <a:pt x="18085" y="2086"/>
                    <a:pt x="18000" y="2141"/>
                  </a:cubicBezTo>
                  <a:cubicBezTo>
                    <a:pt x="17915" y="2196"/>
                    <a:pt x="17845" y="2262"/>
                    <a:pt x="17797" y="2328"/>
                  </a:cubicBezTo>
                  <a:cubicBezTo>
                    <a:pt x="17766" y="2372"/>
                    <a:pt x="17720" y="2402"/>
                    <a:pt x="17668" y="2413"/>
                  </a:cubicBezTo>
                  <a:cubicBezTo>
                    <a:pt x="17588" y="2429"/>
                    <a:pt x="17500" y="2465"/>
                    <a:pt x="17415" y="2521"/>
                  </a:cubicBezTo>
                  <a:cubicBezTo>
                    <a:pt x="17381" y="2543"/>
                    <a:pt x="17350" y="2568"/>
                    <a:pt x="17321" y="2593"/>
                  </a:cubicBezTo>
                  <a:cubicBezTo>
                    <a:pt x="17294" y="2562"/>
                    <a:pt x="17268" y="2534"/>
                    <a:pt x="17246" y="2511"/>
                  </a:cubicBezTo>
                  <a:cubicBezTo>
                    <a:pt x="17190" y="2452"/>
                    <a:pt x="17170" y="2366"/>
                    <a:pt x="17196" y="2288"/>
                  </a:cubicBezTo>
                  <a:lnTo>
                    <a:pt x="17561" y="1152"/>
                  </a:lnTo>
                  <a:cubicBezTo>
                    <a:pt x="17580" y="1092"/>
                    <a:pt x="17528" y="1034"/>
                    <a:pt x="17469" y="1049"/>
                  </a:cubicBezTo>
                  <a:cubicBezTo>
                    <a:pt x="17285" y="1098"/>
                    <a:pt x="16922" y="1251"/>
                    <a:pt x="16465" y="1733"/>
                  </a:cubicBezTo>
                  <a:cubicBezTo>
                    <a:pt x="16420" y="1781"/>
                    <a:pt x="16342" y="1779"/>
                    <a:pt x="16302" y="1726"/>
                  </a:cubicBezTo>
                  <a:cubicBezTo>
                    <a:pt x="15877" y="1166"/>
                    <a:pt x="14960" y="956"/>
                    <a:pt x="14397" y="1208"/>
                  </a:cubicBezTo>
                  <a:cubicBezTo>
                    <a:pt x="13908" y="1427"/>
                    <a:pt x="13219" y="1312"/>
                    <a:pt x="12862" y="1227"/>
                  </a:cubicBezTo>
                  <a:cubicBezTo>
                    <a:pt x="12767" y="1204"/>
                    <a:pt x="12691" y="1308"/>
                    <a:pt x="12740" y="1395"/>
                  </a:cubicBezTo>
                  <a:cubicBezTo>
                    <a:pt x="12781" y="1470"/>
                    <a:pt x="12835" y="1560"/>
                    <a:pt x="12906" y="1662"/>
                  </a:cubicBezTo>
                  <a:cubicBezTo>
                    <a:pt x="12953" y="1731"/>
                    <a:pt x="12916" y="1827"/>
                    <a:pt x="12835" y="1842"/>
                  </a:cubicBezTo>
                  <a:cubicBezTo>
                    <a:pt x="12535" y="1901"/>
                    <a:pt x="12305" y="1982"/>
                    <a:pt x="12153" y="2047"/>
                  </a:cubicBezTo>
                  <a:cubicBezTo>
                    <a:pt x="12067" y="2083"/>
                    <a:pt x="12058" y="2205"/>
                    <a:pt x="12140" y="2253"/>
                  </a:cubicBezTo>
                  <a:cubicBezTo>
                    <a:pt x="12216" y="2297"/>
                    <a:pt x="12312" y="2356"/>
                    <a:pt x="12420" y="2431"/>
                  </a:cubicBezTo>
                  <a:cubicBezTo>
                    <a:pt x="12495" y="2484"/>
                    <a:pt x="12482" y="2605"/>
                    <a:pt x="12396" y="2637"/>
                  </a:cubicBezTo>
                  <a:cubicBezTo>
                    <a:pt x="12021" y="2779"/>
                    <a:pt x="11748" y="2943"/>
                    <a:pt x="11578" y="3062"/>
                  </a:cubicBezTo>
                  <a:cubicBezTo>
                    <a:pt x="11498" y="3119"/>
                    <a:pt x="11522" y="3248"/>
                    <a:pt x="11617" y="3270"/>
                  </a:cubicBezTo>
                  <a:cubicBezTo>
                    <a:pt x="11705" y="3290"/>
                    <a:pt x="11811" y="3320"/>
                    <a:pt x="11932" y="3363"/>
                  </a:cubicBezTo>
                  <a:cubicBezTo>
                    <a:pt x="12026" y="3396"/>
                    <a:pt x="12035" y="3529"/>
                    <a:pt x="11947" y="3575"/>
                  </a:cubicBezTo>
                  <a:cubicBezTo>
                    <a:pt x="11549" y="3788"/>
                    <a:pt x="11273" y="4015"/>
                    <a:pt x="11111" y="4171"/>
                  </a:cubicBezTo>
                  <a:cubicBezTo>
                    <a:pt x="11040" y="4239"/>
                    <a:pt x="11083" y="4363"/>
                    <a:pt x="11180" y="4370"/>
                  </a:cubicBezTo>
                  <a:cubicBezTo>
                    <a:pt x="11260" y="4376"/>
                    <a:pt x="11357" y="4387"/>
                    <a:pt x="11466" y="4406"/>
                  </a:cubicBezTo>
                  <a:cubicBezTo>
                    <a:pt x="11569" y="4424"/>
                    <a:pt x="11594" y="4564"/>
                    <a:pt x="11505" y="4620"/>
                  </a:cubicBezTo>
                  <a:cubicBezTo>
                    <a:pt x="11107" y="4869"/>
                    <a:pt x="10841" y="5127"/>
                    <a:pt x="10687" y="5300"/>
                  </a:cubicBezTo>
                  <a:cubicBezTo>
                    <a:pt x="10620" y="5374"/>
                    <a:pt x="10671" y="5493"/>
                    <a:pt x="10769" y="5492"/>
                  </a:cubicBezTo>
                  <a:cubicBezTo>
                    <a:pt x="10855" y="5492"/>
                    <a:pt x="10962" y="5497"/>
                    <a:pt x="11082" y="5509"/>
                  </a:cubicBezTo>
                  <a:cubicBezTo>
                    <a:pt x="11193" y="5521"/>
                    <a:pt x="11220" y="5672"/>
                    <a:pt x="11121" y="5725"/>
                  </a:cubicBezTo>
                  <a:cubicBezTo>
                    <a:pt x="10536" y="6039"/>
                    <a:pt x="9885" y="6559"/>
                    <a:pt x="9055" y="7524"/>
                  </a:cubicBezTo>
                  <a:cubicBezTo>
                    <a:pt x="7283" y="9583"/>
                    <a:pt x="5410" y="8379"/>
                    <a:pt x="4086" y="10261"/>
                  </a:cubicBezTo>
                  <a:cubicBezTo>
                    <a:pt x="3532" y="10088"/>
                    <a:pt x="2625" y="9972"/>
                    <a:pt x="1737" y="10585"/>
                  </a:cubicBezTo>
                  <a:cubicBezTo>
                    <a:pt x="551" y="11402"/>
                    <a:pt x="-107" y="13635"/>
                    <a:pt x="552" y="16187"/>
                  </a:cubicBezTo>
                  <a:cubicBezTo>
                    <a:pt x="719" y="17083"/>
                    <a:pt x="0" y="17554"/>
                    <a:pt x="0" y="17554"/>
                  </a:cubicBezTo>
                  <a:cubicBezTo>
                    <a:pt x="0" y="17554"/>
                    <a:pt x="982" y="17723"/>
                    <a:pt x="1234" y="16707"/>
                  </a:cubicBezTo>
                  <a:cubicBezTo>
                    <a:pt x="1366" y="17233"/>
                    <a:pt x="1664" y="18026"/>
                    <a:pt x="2479" y="18558"/>
                  </a:cubicBezTo>
                  <a:cubicBezTo>
                    <a:pt x="2024" y="17627"/>
                    <a:pt x="1880" y="17068"/>
                    <a:pt x="1904" y="15889"/>
                  </a:cubicBezTo>
                  <a:cubicBezTo>
                    <a:pt x="2252" y="16530"/>
                    <a:pt x="2900" y="16478"/>
                    <a:pt x="2900" y="16478"/>
                  </a:cubicBezTo>
                  <a:cubicBezTo>
                    <a:pt x="2900" y="16478"/>
                    <a:pt x="1102" y="14071"/>
                    <a:pt x="2648" y="11397"/>
                  </a:cubicBezTo>
                  <a:cubicBezTo>
                    <a:pt x="3023" y="10836"/>
                    <a:pt x="3417" y="10758"/>
                    <a:pt x="3756" y="10815"/>
                  </a:cubicBezTo>
                  <a:cubicBezTo>
                    <a:pt x="3031" y="12285"/>
                    <a:pt x="3686" y="13392"/>
                    <a:pt x="4311" y="14033"/>
                  </a:cubicBezTo>
                  <a:cubicBezTo>
                    <a:pt x="4351" y="14074"/>
                    <a:pt x="4390" y="14112"/>
                    <a:pt x="4430" y="14149"/>
                  </a:cubicBezTo>
                  <a:cubicBezTo>
                    <a:pt x="4688" y="14434"/>
                    <a:pt x="5200" y="15203"/>
                    <a:pt x="4228" y="16054"/>
                  </a:cubicBezTo>
                  <a:cubicBezTo>
                    <a:pt x="3645" y="16566"/>
                    <a:pt x="3497" y="16671"/>
                    <a:pt x="3282" y="16829"/>
                  </a:cubicBezTo>
                  <a:cubicBezTo>
                    <a:pt x="3066" y="16986"/>
                    <a:pt x="3090" y="17034"/>
                    <a:pt x="3437" y="17905"/>
                  </a:cubicBezTo>
                  <a:cubicBezTo>
                    <a:pt x="3785" y="18776"/>
                    <a:pt x="4391" y="20085"/>
                    <a:pt x="4309" y="20394"/>
                  </a:cubicBezTo>
                  <a:cubicBezTo>
                    <a:pt x="4164" y="20508"/>
                    <a:pt x="4113" y="20788"/>
                    <a:pt x="4371" y="20889"/>
                  </a:cubicBezTo>
                  <a:lnTo>
                    <a:pt x="4478" y="21314"/>
                  </a:lnTo>
                  <a:cubicBezTo>
                    <a:pt x="4520" y="21482"/>
                    <a:pt x="4668" y="21599"/>
                    <a:pt x="4837" y="21599"/>
                  </a:cubicBezTo>
                  <a:lnTo>
                    <a:pt x="5596" y="21599"/>
                  </a:lnTo>
                  <a:cubicBezTo>
                    <a:pt x="5449" y="20843"/>
                    <a:pt x="4941" y="20538"/>
                    <a:pt x="4941" y="20538"/>
                  </a:cubicBezTo>
                  <a:cubicBezTo>
                    <a:pt x="4941" y="20538"/>
                    <a:pt x="5245" y="20381"/>
                    <a:pt x="5105" y="20068"/>
                  </a:cubicBezTo>
                  <a:cubicBezTo>
                    <a:pt x="4964" y="19756"/>
                    <a:pt x="4205" y="18096"/>
                    <a:pt x="4624" y="17539"/>
                  </a:cubicBezTo>
                  <a:cubicBezTo>
                    <a:pt x="5043" y="16983"/>
                    <a:pt x="6444" y="16417"/>
                    <a:pt x="6683" y="16066"/>
                  </a:cubicBezTo>
                  <a:cubicBezTo>
                    <a:pt x="6807" y="15886"/>
                    <a:pt x="7132" y="15138"/>
                    <a:pt x="7419" y="14454"/>
                  </a:cubicBezTo>
                  <a:cubicBezTo>
                    <a:pt x="8112" y="16094"/>
                    <a:pt x="7036" y="17357"/>
                    <a:pt x="6829" y="17713"/>
                  </a:cubicBezTo>
                  <a:cubicBezTo>
                    <a:pt x="6598" y="18113"/>
                    <a:pt x="6811" y="18239"/>
                    <a:pt x="6936" y="18308"/>
                  </a:cubicBezTo>
                  <a:cubicBezTo>
                    <a:pt x="7563" y="18629"/>
                    <a:pt x="8713" y="19458"/>
                    <a:pt x="9566" y="20322"/>
                  </a:cubicBezTo>
                  <a:cubicBezTo>
                    <a:pt x="9450" y="20578"/>
                    <a:pt x="9590" y="20851"/>
                    <a:pt x="9822" y="20803"/>
                  </a:cubicBezTo>
                  <a:cubicBezTo>
                    <a:pt x="9727" y="21332"/>
                    <a:pt x="9820" y="21421"/>
                    <a:pt x="10018" y="21599"/>
                  </a:cubicBezTo>
                  <a:lnTo>
                    <a:pt x="11017" y="21599"/>
                  </a:lnTo>
                  <a:cubicBezTo>
                    <a:pt x="10857" y="20560"/>
                    <a:pt x="10311" y="20788"/>
                    <a:pt x="10394" y="20303"/>
                  </a:cubicBezTo>
                  <a:cubicBezTo>
                    <a:pt x="10492" y="19726"/>
                    <a:pt x="9142" y="18756"/>
                    <a:pt x="8502" y="18248"/>
                  </a:cubicBezTo>
                  <a:cubicBezTo>
                    <a:pt x="7861" y="17739"/>
                    <a:pt x="8610" y="16899"/>
                    <a:pt x="9224" y="15924"/>
                  </a:cubicBezTo>
                  <a:cubicBezTo>
                    <a:pt x="9838" y="14949"/>
                    <a:pt x="10260" y="14525"/>
                    <a:pt x="9884" y="13599"/>
                  </a:cubicBezTo>
                  <a:cubicBezTo>
                    <a:pt x="9789" y="13365"/>
                    <a:pt x="9761" y="13057"/>
                    <a:pt x="9772" y="12726"/>
                  </a:cubicBezTo>
                  <a:cubicBezTo>
                    <a:pt x="11388" y="12399"/>
                    <a:pt x="12263" y="11962"/>
                    <a:pt x="13403" y="11274"/>
                  </a:cubicBezTo>
                  <a:cubicBezTo>
                    <a:pt x="14347" y="11903"/>
                    <a:pt x="15789" y="12183"/>
                    <a:pt x="16001" y="12333"/>
                  </a:cubicBezTo>
                  <a:cubicBezTo>
                    <a:pt x="16251" y="12511"/>
                    <a:pt x="16045" y="13015"/>
                    <a:pt x="15711" y="13707"/>
                  </a:cubicBezTo>
                  <a:cubicBezTo>
                    <a:pt x="15148" y="13922"/>
                    <a:pt x="15201" y="14296"/>
                    <a:pt x="15171" y="14475"/>
                  </a:cubicBezTo>
                  <a:cubicBezTo>
                    <a:pt x="15141" y="14654"/>
                    <a:pt x="14942" y="14665"/>
                    <a:pt x="14568" y="14503"/>
                  </a:cubicBezTo>
                  <a:cubicBezTo>
                    <a:pt x="13742" y="15284"/>
                    <a:pt x="14328" y="15889"/>
                    <a:pt x="14328" y="15889"/>
                  </a:cubicBezTo>
                  <a:cubicBezTo>
                    <a:pt x="14328" y="15889"/>
                    <a:pt x="14987" y="15669"/>
                    <a:pt x="15511" y="14993"/>
                  </a:cubicBezTo>
                  <a:cubicBezTo>
                    <a:pt x="15748" y="15033"/>
                    <a:pt x="16030" y="14780"/>
                    <a:pt x="16121" y="14525"/>
                  </a:cubicBezTo>
                  <a:cubicBezTo>
                    <a:pt x="16212" y="14271"/>
                    <a:pt x="16306" y="13711"/>
                    <a:pt x="16750" y="13013"/>
                  </a:cubicBezTo>
                  <a:cubicBezTo>
                    <a:pt x="17194" y="12316"/>
                    <a:pt x="16912" y="12108"/>
                    <a:pt x="16574" y="11805"/>
                  </a:cubicBezTo>
                  <a:cubicBezTo>
                    <a:pt x="16377" y="11629"/>
                    <a:pt x="15765" y="11006"/>
                    <a:pt x="15287" y="10518"/>
                  </a:cubicBezTo>
                  <a:cubicBezTo>
                    <a:pt x="16336" y="10349"/>
                    <a:pt x="17444" y="9784"/>
                    <a:pt x="17680" y="9772"/>
                  </a:cubicBezTo>
                  <a:cubicBezTo>
                    <a:pt x="17985" y="9756"/>
                    <a:pt x="18131" y="10282"/>
                    <a:pt x="18290" y="11034"/>
                  </a:cubicBezTo>
                  <a:cubicBezTo>
                    <a:pt x="17978" y="11554"/>
                    <a:pt x="18248" y="11814"/>
                    <a:pt x="18333" y="11974"/>
                  </a:cubicBezTo>
                  <a:cubicBezTo>
                    <a:pt x="18419" y="12133"/>
                    <a:pt x="18269" y="12267"/>
                    <a:pt x="17876" y="12372"/>
                  </a:cubicBezTo>
                  <a:cubicBezTo>
                    <a:pt x="17702" y="13501"/>
                    <a:pt x="18533" y="13612"/>
                    <a:pt x="18533" y="13612"/>
                  </a:cubicBezTo>
                  <a:cubicBezTo>
                    <a:pt x="18533" y="13612"/>
                    <a:pt x="18918" y="13029"/>
                    <a:pt x="18918" y="12170"/>
                  </a:cubicBezTo>
                  <a:cubicBezTo>
                    <a:pt x="19129" y="12054"/>
                    <a:pt x="19196" y="11679"/>
                    <a:pt x="19113" y="11422"/>
                  </a:cubicBezTo>
                  <a:cubicBezTo>
                    <a:pt x="19029" y="11165"/>
                    <a:pt x="18761" y="10665"/>
                    <a:pt x="18685" y="9839"/>
                  </a:cubicBezTo>
                  <a:cubicBezTo>
                    <a:pt x="18609" y="9014"/>
                    <a:pt x="18260" y="9027"/>
                    <a:pt x="17809" y="8999"/>
                  </a:cubicBezTo>
                  <a:cubicBezTo>
                    <a:pt x="17512" y="8981"/>
                    <a:pt x="16449" y="8844"/>
                    <a:pt x="15758" y="8754"/>
                  </a:cubicBezTo>
                  <a:cubicBezTo>
                    <a:pt x="16014" y="7939"/>
                    <a:pt x="15944" y="7164"/>
                    <a:pt x="15619" y="6810"/>
                  </a:cubicBezTo>
                  <a:cubicBezTo>
                    <a:pt x="15268" y="6429"/>
                    <a:pt x="15389" y="5779"/>
                    <a:pt x="15604" y="5190"/>
                  </a:cubicBezTo>
                  <a:cubicBezTo>
                    <a:pt x="16123" y="5968"/>
                    <a:pt x="17037" y="6028"/>
                    <a:pt x="17172" y="6112"/>
                  </a:cubicBezTo>
                  <a:cubicBezTo>
                    <a:pt x="17295" y="6188"/>
                    <a:pt x="17451" y="6176"/>
                    <a:pt x="17564" y="6447"/>
                  </a:cubicBezTo>
                  <a:cubicBezTo>
                    <a:pt x="17622" y="6584"/>
                    <a:pt x="17748" y="6679"/>
                    <a:pt x="17893" y="6684"/>
                  </a:cubicBezTo>
                  <a:cubicBezTo>
                    <a:pt x="18166" y="6693"/>
                    <a:pt x="18394" y="6593"/>
                    <a:pt x="18613" y="6270"/>
                  </a:cubicBezTo>
                  <a:cubicBezTo>
                    <a:pt x="18711" y="6126"/>
                    <a:pt x="18717" y="5936"/>
                    <a:pt x="18630" y="5784"/>
                  </a:cubicBezTo>
                  <a:cubicBezTo>
                    <a:pt x="17904" y="4513"/>
                    <a:pt x="17773" y="4044"/>
                    <a:pt x="17750" y="3501"/>
                  </a:cubicBezTo>
                  <a:cubicBezTo>
                    <a:pt x="17745" y="3380"/>
                    <a:pt x="17715" y="3261"/>
                    <a:pt x="17672" y="3150"/>
                  </a:cubicBezTo>
                  <a:cubicBezTo>
                    <a:pt x="17717" y="3127"/>
                    <a:pt x="17763" y="3098"/>
                    <a:pt x="17807" y="3062"/>
                  </a:cubicBezTo>
                  <a:cubicBezTo>
                    <a:pt x="17887" y="2999"/>
                    <a:pt x="17949" y="2928"/>
                    <a:pt x="17990" y="2857"/>
                  </a:cubicBezTo>
                  <a:cubicBezTo>
                    <a:pt x="18017" y="2810"/>
                    <a:pt x="18060" y="2776"/>
                    <a:pt x="18111" y="2760"/>
                  </a:cubicBezTo>
                  <a:cubicBezTo>
                    <a:pt x="18188" y="2736"/>
                    <a:pt x="18272" y="2692"/>
                    <a:pt x="18352" y="2629"/>
                  </a:cubicBezTo>
                  <a:cubicBezTo>
                    <a:pt x="18431" y="2566"/>
                    <a:pt x="18495" y="2492"/>
                    <a:pt x="18536" y="2421"/>
                  </a:cubicBezTo>
                  <a:cubicBezTo>
                    <a:pt x="18563" y="2375"/>
                    <a:pt x="18606" y="2341"/>
                    <a:pt x="18657" y="2325"/>
                  </a:cubicBezTo>
                  <a:cubicBezTo>
                    <a:pt x="18735" y="2301"/>
                    <a:pt x="18819" y="2257"/>
                    <a:pt x="18898" y="2193"/>
                  </a:cubicBezTo>
                  <a:cubicBezTo>
                    <a:pt x="18978" y="2130"/>
                    <a:pt x="19039" y="2058"/>
                    <a:pt x="19081" y="1988"/>
                  </a:cubicBezTo>
                  <a:cubicBezTo>
                    <a:pt x="19108" y="1941"/>
                    <a:pt x="19151" y="1905"/>
                    <a:pt x="19202" y="1890"/>
                  </a:cubicBezTo>
                  <a:cubicBezTo>
                    <a:pt x="19279" y="1866"/>
                    <a:pt x="19365" y="1821"/>
                    <a:pt x="19445" y="1758"/>
                  </a:cubicBezTo>
                  <a:cubicBezTo>
                    <a:pt x="19524" y="1695"/>
                    <a:pt x="19586" y="1623"/>
                    <a:pt x="19627" y="1552"/>
                  </a:cubicBezTo>
                  <a:cubicBezTo>
                    <a:pt x="19654" y="1506"/>
                    <a:pt x="19697" y="1472"/>
                    <a:pt x="19748" y="1456"/>
                  </a:cubicBezTo>
                  <a:cubicBezTo>
                    <a:pt x="19826" y="1432"/>
                    <a:pt x="19910" y="1388"/>
                    <a:pt x="19989" y="1324"/>
                  </a:cubicBezTo>
                  <a:cubicBezTo>
                    <a:pt x="20069" y="1261"/>
                    <a:pt x="20132" y="1188"/>
                    <a:pt x="20173" y="1117"/>
                  </a:cubicBezTo>
                  <a:cubicBezTo>
                    <a:pt x="20200" y="1071"/>
                    <a:pt x="20243" y="1036"/>
                    <a:pt x="20294" y="1021"/>
                  </a:cubicBezTo>
                  <a:cubicBezTo>
                    <a:pt x="20372" y="996"/>
                    <a:pt x="20456" y="952"/>
                    <a:pt x="20535" y="889"/>
                  </a:cubicBezTo>
                  <a:cubicBezTo>
                    <a:pt x="20615" y="826"/>
                    <a:pt x="20677" y="754"/>
                    <a:pt x="20718" y="683"/>
                  </a:cubicBezTo>
                  <a:cubicBezTo>
                    <a:pt x="20745" y="637"/>
                    <a:pt x="20788" y="601"/>
                    <a:pt x="20839" y="585"/>
                  </a:cubicBezTo>
                  <a:cubicBezTo>
                    <a:pt x="20917" y="561"/>
                    <a:pt x="21007" y="523"/>
                    <a:pt x="21082" y="454"/>
                  </a:cubicBezTo>
                  <a:cubicBezTo>
                    <a:pt x="21369" y="189"/>
                    <a:pt x="21493" y="108"/>
                    <a:pt x="21439" y="28"/>
                  </a:cubicBezTo>
                  <a:cubicBezTo>
                    <a:pt x="21425" y="9"/>
                    <a:pt x="21406" y="-1"/>
                    <a:pt x="21382" y="0"/>
                  </a:cubicBezTo>
                  <a:close/>
                </a:path>
              </a:pathLst>
            </a:custGeom>
            <a:solidFill>
              <a:srgbClr val="FFFFFF">
                <a:alpha val="49816"/>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2" presetClass="entr" presetSubtype="4" fill="hold" grpId="1" nodeType="clickEffect">
                                  <p:stCondLst>
                                    <p:cond delay="0"/>
                                  </p:stCondLst>
                                  <p:iterate>
                                    <p:tmAbs val="0"/>
                                  </p:iterate>
                                  <p:childTnLst>
                                    <p:set>
                                      <p:cBhvr>
                                        <p:cTn id="6" fill="hold"/>
                                        <p:tgtEl>
                                          <p:spTgt spid="169"/>
                                        </p:tgtEl>
                                        <p:attrNameLst>
                                          <p:attrName>style.visibility</p:attrName>
                                        </p:attrNameLst>
                                      </p:cBhvr>
                                      <p:to>
                                        <p:strVal val="visible"/>
                                      </p:to>
                                    </p:set>
                                    <p:animEffect transition="in" filter="wipe(down)">
                                      <p:cBhvr>
                                        <p:cTn id="7" dur="1250"/>
                                        <p:tgtEl>
                                          <p:spTgt spid="16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6" nodeType="clickEffect">
                                  <p:stCondLst>
                                    <p:cond delay="0"/>
                                  </p:stCondLst>
                                  <p:iterate>
                                    <p:tmAbs val="0"/>
                                  </p:iterate>
                                  <p:childTnLst>
                                    <p:set>
                                      <p:cBhvr>
                                        <p:cTn id="11" fill="hold"/>
                                        <p:tgtEl>
                                          <p:spTgt spid="172"/>
                                        </p:tgtEl>
                                        <p:attrNameLst>
                                          <p:attrName>style.visibility</p:attrName>
                                        </p:attrNameLst>
                                      </p:cBhvr>
                                      <p:to>
                                        <p:strVal val="visible"/>
                                      </p:to>
                                    </p:set>
                                    <p:animEffect transition="in" filter="fade">
                                      <p:cBhvr>
                                        <p:cTn id="12" dur="1000"/>
                                        <p:tgtEl>
                                          <p:spTgt spid="172"/>
                                        </p:tgtEl>
                                      </p:cBhvr>
                                    </p:animEffect>
                                  </p:childTnLst>
                                </p:cTn>
                              </p:par>
                            </p:childTnLst>
                          </p:cTn>
                        </p:par>
                      </p:childTnLst>
                    </p:cTn>
                  </p:par>
                  <p:par>
                    <p:cTn id="13" fill="hold">
                      <p:stCondLst>
                        <p:cond delay="indefinite"/>
                      </p:stCondLst>
                      <p:childTnLst>
                        <p:par>
                          <p:cTn id="14" fill="hold">
                            <p:stCondLst>
                              <p:cond delay="0"/>
                            </p:stCondLst>
                            <p:childTnLst>
                              <p:par>
                                <p:cTn id="15" presetID="23" presetClass="entr" presetSubtype="16" fill="hold" grpId="2" nodeType="clickEffect">
                                  <p:stCondLst>
                                    <p:cond delay="0"/>
                                  </p:stCondLst>
                                  <p:iterate>
                                    <p:tmAbs val="0"/>
                                  </p:iterate>
                                  <p:childTnLst>
                                    <p:set>
                                      <p:cBhvr>
                                        <p:cTn id="16" fill="hold"/>
                                        <p:tgtEl>
                                          <p:spTgt spid="177"/>
                                        </p:tgtEl>
                                        <p:attrNameLst>
                                          <p:attrName>style.visibility</p:attrName>
                                        </p:attrNameLst>
                                      </p:cBhvr>
                                      <p:to>
                                        <p:strVal val="visible"/>
                                      </p:to>
                                    </p:set>
                                    <p:anim calcmode="lin" valueType="num">
                                      <p:cBhvr>
                                        <p:cTn id="17" dur="500" fill="hold"/>
                                        <p:tgtEl>
                                          <p:spTgt spid="177"/>
                                        </p:tgtEl>
                                        <p:attrNameLst>
                                          <p:attrName>ppt_w</p:attrName>
                                        </p:attrNameLst>
                                      </p:cBhvr>
                                      <p:tavLst>
                                        <p:tav tm="0">
                                          <p:val>
                                            <p:fltVal val="0"/>
                                          </p:val>
                                        </p:tav>
                                        <p:tav tm="100000">
                                          <p:val>
                                            <p:strVal val="#ppt_w"/>
                                          </p:val>
                                        </p:tav>
                                      </p:tavLst>
                                    </p:anim>
                                    <p:anim calcmode="lin" valueType="num">
                                      <p:cBhvr>
                                        <p:cTn id="18" dur="500" fill="hold"/>
                                        <p:tgtEl>
                                          <p:spTgt spid="177"/>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grpId="3" nodeType="clickEffect">
                                  <p:stCondLst>
                                    <p:cond delay="0"/>
                                  </p:stCondLst>
                                  <p:iterate>
                                    <p:tmAbs val="0"/>
                                  </p:iterate>
                                  <p:childTnLst>
                                    <p:set>
                                      <p:cBhvr>
                                        <p:cTn id="22" fill="hold"/>
                                        <p:tgtEl>
                                          <p:spTgt spid="182"/>
                                        </p:tgtEl>
                                        <p:attrNameLst>
                                          <p:attrName>style.visibility</p:attrName>
                                        </p:attrNameLst>
                                      </p:cBhvr>
                                      <p:to>
                                        <p:strVal val="visible"/>
                                      </p:to>
                                    </p:set>
                                    <p:anim calcmode="lin" valueType="num">
                                      <p:cBhvr>
                                        <p:cTn id="23" dur="500" fill="hold"/>
                                        <p:tgtEl>
                                          <p:spTgt spid="182"/>
                                        </p:tgtEl>
                                        <p:attrNameLst>
                                          <p:attrName>ppt_w</p:attrName>
                                        </p:attrNameLst>
                                      </p:cBhvr>
                                      <p:tavLst>
                                        <p:tav tm="0">
                                          <p:val>
                                            <p:fltVal val="0"/>
                                          </p:val>
                                        </p:tav>
                                        <p:tav tm="100000">
                                          <p:val>
                                            <p:strVal val="#ppt_w"/>
                                          </p:val>
                                        </p:tav>
                                      </p:tavLst>
                                    </p:anim>
                                    <p:anim calcmode="lin" valueType="num">
                                      <p:cBhvr>
                                        <p:cTn id="24" dur="500" fill="hold"/>
                                        <p:tgtEl>
                                          <p:spTgt spid="182"/>
                                        </p:tgtEl>
                                        <p:attrNameLst>
                                          <p:attrName>ppt_h</p:attrName>
                                        </p:attrNameLst>
                                      </p:cBhvr>
                                      <p:tavLst>
                                        <p:tav tm="0">
                                          <p:val>
                                            <p:flt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ID="23" presetClass="entr" presetSubtype="16" fill="hold" grpId="4" nodeType="clickEffect">
                                  <p:stCondLst>
                                    <p:cond delay="0"/>
                                  </p:stCondLst>
                                  <p:iterate>
                                    <p:tmAbs val="0"/>
                                  </p:iterate>
                                  <p:childTnLst>
                                    <p:set>
                                      <p:cBhvr>
                                        <p:cTn id="28" fill="hold"/>
                                        <p:tgtEl>
                                          <p:spTgt spid="189"/>
                                        </p:tgtEl>
                                        <p:attrNameLst>
                                          <p:attrName>style.visibility</p:attrName>
                                        </p:attrNameLst>
                                      </p:cBhvr>
                                      <p:to>
                                        <p:strVal val="visible"/>
                                      </p:to>
                                    </p:set>
                                    <p:anim calcmode="lin" valueType="num">
                                      <p:cBhvr>
                                        <p:cTn id="29" dur="500" fill="hold"/>
                                        <p:tgtEl>
                                          <p:spTgt spid="189"/>
                                        </p:tgtEl>
                                        <p:attrNameLst>
                                          <p:attrName>ppt_w</p:attrName>
                                        </p:attrNameLst>
                                      </p:cBhvr>
                                      <p:tavLst>
                                        <p:tav tm="0">
                                          <p:val>
                                            <p:fltVal val="0"/>
                                          </p:val>
                                        </p:tav>
                                        <p:tav tm="100000">
                                          <p:val>
                                            <p:strVal val="#ppt_w"/>
                                          </p:val>
                                        </p:tav>
                                      </p:tavLst>
                                    </p:anim>
                                    <p:anim calcmode="lin" valueType="num">
                                      <p:cBhvr>
                                        <p:cTn id="30" dur="500" fill="hold"/>
                                        <p:tgtEl>
                                          <p:spTgt spid="189"/>
                                        </p:tgtEl>
                                        <p:attrNameLst>
                                          <p:attrName>ppt_h</p:attrName>
                                        </p:attrNameLst>
                                      </p:cBhvr>
                                      <p:tavLst>
                                        <p:tav tm="0">
                                          <p:val>
                                            <p:fltVal val="0"/>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ID="23" presetClass="entr" presetSubtype="16" fill="hold" grpId="5" nodeType="clickEffect">
                                  <p:stCondLst>
                                    <p:cond delay="0"/>
                                  </p:stCondLst>
                                  <p:iterate>
                                    <p:tmAbs val="0"/>
                                  </p:iterate>
                                  <p:childTnLst>
                                    <p:set>
                                      <p:cBhvr>
                                        <p:cTn id="34" fill="hold"/>
                                        <p:tgtEl>
                                          <p:spTgt spid="196"/>
                                        </p:tgtEl>
                                        <p:attrNameLst>
                                          <p:attrName>style.visibility</p:attrName>
                                        </p:attrNameLst>
                                      </p:cBhvr>
                                      <p:to>
                                        <p:strVal val="visible"/>
                                      </p:to>
                                    </p:set>
                                    <p:anim calcmode="lin" valueType="num">
                                      <p:cBhvr>
                                        <p:cTn id="35" dur="500" fill="hold"/>
                                        <p:tgtEl>
                                          <p:spTgt spid="196"/>
                                        </p:tgtEl>
                                        <p:attrNameLst>
                                          <p:attrName>ppt_w</p:attrName>
                                        </p:attrNameLst>
                                      </p:cBhvr>
                                      <p:tavLst>
                                        <p:tav tm="0">
                                          <p:val>
                                            <p:fltVal val="0"/>
                                          </p:val>
                                        </p:tav>
                                        <p:tav tm="100000">
                                          <p:val>
                                            <p:strVal val="#ppt_w"/>
                                          </p:val>
                                        </p:tav>
                                      </p:tavLst>
                                    </p:anim>
                                    <p:anim calcmode="lin" valueType="num">
                                      <p:cBhvr>
                                        <p:cTn id="36" dur="500" fill="hold"/>
                                        <p:tgtEl>
                                          <p:spTgt spid="19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1" animBg="1" advAuto="0"/>
      <p:bldP spid="172" grpId="6" animBg="1" advAuto="0"/>
      <p:bldP spid="177" grpId="2" animBg="1" advAuto="0"/>
      <p:bldP spid="182" grpId="3" animBg="1" advAuto="0"/>
      <p:bldP spid="189" grpId="4" animBg="1" advAuto="0"/>
      <p:bldP spid="196" grpId="5"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98" name="图像" descr="图像"/>
          <p:cNvPicPr>
            <a:picLocks noChangeAspect="1"/>
          </p:cNvPicPr>
          <p:nvPr/>
        </p:nvPicPr>
        <p:blipFill>
          <a:blip r:embed="rId2"/>
          <a:stretch>
            <a:fillRect/>
          </a:stretch>
        </p:blipFill>
        <p:spPr>
          <a:xfrm>
            <a:off x="10994373" y="1689102"/>
            <a:ext cx="8124274" cy="9773264"/>
          </a:xfrm>
          <a:prstGeom prst="rect">
            <a:avLst/>
          </a:prstGeom>
          <a:ln w="12700">
            <a:miter lim="400000"/>
          </a:ln>
        </p:spPr>
      </p:pic>
      <p:pic>
        <p:nvPicPr>
          <p:cNvPr id="199" name="图像" descr="图像"/>
          <p:cNvPicPr>
            <a:picLocks noChangeAspect="1"/>
          </p:cNvPicPr>
          <p:nvPr/>
        </p:nvPicPr>
        <p:blipFill>
          <a:blip r:embed="rId2"/>
          <a:stretch>
            <a:fillRect/>
          </a:stretch>
        </p:blipFill>
        <p:spPr>
          <a:xfrm>
            <a:off x="18567815" y="-3997188"/>
            <a:ext cx="8124274" cy="9773265"/>
          </a:xfrm>
          <a:prstGeom prst="rect">
            <a:avLst/>
          </a:prstGeom>
          <a:ln w="12700">
            <a:miter lim="400000"/>
          </a:ln>
        </p:spPr>
      </p:pic>
      <p:sp>
        <p:nvSpPr>
          <p:cNvPr id="200" name="设计背景"/>
          <p:cNvSpPr txBox="1"/>
          <p:nvPr/>
        </p:nvSpPr>
        <p:spPr>
          <a:xfrm>
            <a:off x="671131" y="2318746"/>
            <a:ext cx="4445745"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设计背景</a:t>
            </a:r>
          </a:p>
        </p:txBody>
      </p:sp>
      <p:sp>
        <p:nvSpPr>
          <p:cNvPr id="201" name="在“健康中国2030”文件将精神卫生作为未来十年的重点关注健康领域后，中国精神疾病的低识别率和紧缺的医疗资源，不完善的社会支持系统得到了广泛的关注。…"/>
          <p:cNvSpPr txBox="1"/>
          <p:nvPr/>
        </p:nvSpPr>
        <p:spPr>
          <a:xfrm>
            <a:off x="721716" y="4159293"/>
            <a:ext cx="17038823" cy="8920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defTabSz="825500">
              <a:spcBef>
                <a:spcPts val="0"/>
              </a:spcBef>
              <a:defRPr sz="4100">
                <a:solidFill>
                  <a:srgbClr val="000000"/>
                </a:solidFill>
                <a:latin typeface="FZYouXian-Z09"/>
                <a:ea typeface="FZYouXian-Z09"/>
                <a:cs typeface="FZYouXian-Z09"/>
                <a:sym typeface="FZYouXian-Z09"/>
              </a:defRPr>
            </a:pPr>
            <a:r>
              <a:rPr dirty="0"/>
              <a:t>在“健康中国</a:t>
            </a:r>
            <a:r>
              <a:rPr dirty="0">
                <a:latin typeface="Corbel"/>
                <a:ea typeface="Corbel"/>
                <a:cs typeface="Corbel"/>
                <a:sym typeface="Corbel"/>
              </a:rPr>
              <a:t>2030”</a:t>
            </a:r>
            <a:r>
              <a:rPr dirty="0"/>
              <a:t>文件将精神卫生作为未来十年的重点关注健康领域后，中国精神疾病的低识别率和紧缺的医疗资源，不完善的社会支持系统得到了广泛的关注。</a:t>
            </a:r>
          </a:p>
          <a:p>
            <a:pPr defTabSz="825500">
              <a:spcBef>
                <a:spcPts val="0"/>
              </a:spcBef>
              <a:defRPr sz="4100">
                <a:solidFill>
                  <a:srgbClr val="000000"/>
                </a:solidFill>
                <a:latin typeface="FZYouXian-Z09"/>
                <a:ea typeface="FZYouXian-Z09"/>
                <a:cs typeface="FZYouXian-Z09"/>
                <a:sym typeface="FZYouXian-Z09"/>
              </a:defRPr>
            </a:pPr>
            <a:endParaRPr dirty="0"/>
          </a:p>
          <a:p>
            <a:pPr defTabSz="825500">
              <a:spcBef>
                <a:spcPts val="0"/>
              </a:spcBef>
              <a:defRPr sz="4100">
                <a:solidFill>
                  <a:srgbClr val="000000"/>
                </a:solidFill>
                <a:latin typeface="FZYouXian-Z09"/>
                <a:ea typeface="FZYouXian-Z09"/>
                <a:cs typeface="FZYouXian-Z09"/>
                <a:sym typeface="FZYouXian-Z09"/>
              </a:defRPr>
            </a:pPr>
            <a:r>
              <a:rPr dirty="0"/>
              <a:t>根据中科院研究所2018年的统计，15-34岁年龄段的人群位于中国自杀人群的首位，而其中超过一半的人曾经受长期的精神疾病（心境障碍）困扰。这类群体往往会表现出不想麻烦他人、过度关注自我、即使需要求助也很少主动表达、远离朋友和家人等特征。</a:t>
            </a:r>
            <a:endParaRPr lang="en-US" dirty="0"/>
          </a:p>
          <a:p>
            <a:pPr defTabSz="825500">
              <a:spcBef>
                <a:spcPts val="0"/>
              </a:spcBef>
              <a:defRPr sz="4100">
                <a:solidFill>
                  <a:srgbClr val="000000"/>
                </a:solidFill>
                <a:latin typeface="FZYouXian-Z09"/>
                <a:ea typeface="FZYouXian-Z09"/>
                <a:cs typeface="FZYouXian-Z09"/>
                <a:sym typeface="FZYouXian-Z09"/>
              </a:defRPr>
            </a:pPr>
            <a:endParaRPr lang="en-US" dirty="0"/>
          </a:p>
          <a:p>
            <a:pPr defTabSz="825500">
              <a:spcBef>
                <a:spcPts val="0"/>
              </a:spcBef>
              <a:defRPr sz="4100">
                <a:solidFill>
                  <a:srgbClr val="000000"/>
                </a:solidFill>
                <a:latin typeface="FZYouXian-Z09"/>
                <a:ea typeface="FZYouXian-Z09"/>
                <a:cs typeface="FZYouXian-Z09"/>
                <a:sym typeface="FZYouXian-Z09"/>
              </a:defRPr>
            </a:pPr>
            <a:endParaRPr dirty="0"/>
          </a:p>
        </p:txBody>
      </p:sp>
      <p:pic>
        <p:nvPicPr>
          <p:cNvPr id="202" name="图像" descr="图像"/>
          <p:cNvPicPr>
            <a:picLocks noChangeAspect="1"/>
          </p:cNvPicPr>
          <p:nvPr/>
        </p:nvPicPr>
        <p:blipFill>
          <a:blip r:embed="rId2"/>
          <a:stretch>
            <a:fillRect/>
          </a:stretch>
        </p:blipFill>
        <p:spPr>
          <a:xfrm>
            <a:off x="18567815" y="7002926"/>
            <a:ext cx="8124274" cy="9773264"/>
          </a:xfrm>
          <a:prstGeom prst="rect">
            <a:avLst/>
          </a:prstGeom>
          <a:ln w="12700">
            <a:miter lim="400000"/>
          </a:ln>
        </p:spPr>
      </p:pic>
      <p:sp>
        <p:nvSpPr>
          <p:cNvPr id="203" name="大脑"/>
          <p:cNvSpPr/>
          <p:nvPr/>
        </p:nvSpPr>
        <p:spPr>
          <a:xfrm>
            <a:off x="19628578" y="-586957"/>
            <a:ext cx="6846998" cy="5253100"/>
          </a:xfrm>
          <a:custGeom>
            <a:avLst/>
            <a:gdLst/>
            <a:ahLst/>
            <a:cxnLst>
              <a:cxn ang="0">
                <a:pos x="wd2" y="hd2"/>
              </a:cxn>
              <a:cxn ang="5400000">
                <a:pos x="wd2" y="hd2"/>
              </a:cxn>
              <a:cxn ang="10800000">
                <a:pos x="wd2" y="hd2"/>
              </a:cxn>
              <a:cxn ang="16200000">
                <a:pos x="wd2" y="hd2"/>
              </a:cxn>
            </a:cxnLst>
            <a:rect l="0" t="0" r="r" b="b"/>
            <a:pathLst>
              <a:path w="20765" h="21427" extrusionOk="0">
                <a:moveTo>
                  <a:pt x="7654" y="1"/>
                </a:moveTo>
                <a:cubicBezTo>
                  <a:pt x="6294" y="20"/>
                  <a:pt x="4753" y="903"/>
                  <a:pt x="4110" y="2532"/>
                </a:cubicBezTo>
                <a:cubicBezTo>
                  <a:pt x="4110" y="2532"/>
                  <a:pt x="4104" y="2532"/>
                  <a:pt x="4104" y="2532"/>
                </a:cubicBezTo>
                <a:cubicBezTo>
                  <a:pt x="3722" y="3624"/>
                  <a:pt x="3929" y="4445"/>
                  <a:pt x="3945" y="4495"/>
                </a:cubicBezTo>
                <a:cubicBezTo>
                  <a:pt x="3976" y="4602"/>
                  <a:pt x="3935" y="4724"/>
                  <a:pt x="3855" y="4767"/>
                </a:cubicBezTo>
                <a:cubicBezTo>
                  <a:pt x="3839" y="4774"/>
                  <a:pt x="3828" y="4781"/>
                  <a:pt x="3812" y="4781"/>
                </a:cubicBezTo>
                <a:cubicBezTo>
                  <a:pt x="3743" y="4788"/>
                  <a:pt x="3679" y="4730"/>
                  <a:pt x="3653" y="4644"/>
                </a:cubicBezTo>
                <a:cubicBezTo>
                  <a:pt x="3642" y="4595"/>
                  <a:pt x="3430" y="3790"/>
                  <a:pt x="3722" y="2691"/>
                </a:cubicBezTo>
                <a:cubicBezTo>
                  <a:pt x="3754" y="2562"/>
                  <a:pt x="3690" y="2425"/>
                  <a:pt x="3590" y="2425"/>
                </a:cubicBezTo>
                <a:cubicBezTo>
                  <a:pt x="1950" y="2425"/>
                  <a:pt x="273" y="5524"/>
                  <a:pt x="347" y="7372"/>
                </a:cubicBezTo>
                <a:cubicBezTo>
                  <a:pt x="353" y="7515"/>
                  <a:pt x="475" y="7579"/>
                  <a:pt x="555" y="7493"/>
                </a:cubicBezTo>
                <a:cubicBezTo>
                  <a:pt x="778" y="7236"/>
                  <a:pt x="1021" y="7029"/>
                  <a:pt x="1281" y="6886"/>
                </a:cubicBezTo>
                <a:cubicBezTo>
                  <a:pt x="1350" y="6850"/>
                  <a:pt x="1429" y="6879"/>
                  <a:pt x="1472" y="6964"/>
                </a:cubicBezTo>
                <a:cubicBezTo>
                  <a:pt x="1530" y="7078"/>
                  <a:pt x="1487" y="7236"/>
                  <a:pt x="1397" y="7279"/>
                </a:cubicBezTo>
                <a:cubicBezTo>
                  <a:pt x="1036" y="7471"/>
                  <a:pt x="750" y="7772"/>
                  <a:pt x="516" y="8129"/>
                </a:cubicBezTo>
                <a:cubicBezTo>
                  <a:pt x="-529" y="10034"/>
                  <a:pt x="140" y="12853"/>
                  <a:pt x="1392" y="14423"/>
                </a:cubicBezTo>
                <a:cubicBezTo>
                  <a:pt x="1610" y="14680"/>
                  <a:pt x="1833" y="14902"/>
                  <a:pt x="2056" y="15088"/>
                </a:cubicBezTo>
                <a:cubicBezTo>
                  <a:pt x="2156" y="15166"/>
                  <a:pt x="2358" y="15310"/>
                  <a:pt x="2352" y="15324"/>
                </a:cubicBezTo>
                <a:cubicBezTo>
                  <a:pt x="3759" y="16381"/>
                  <a:pt x="5347" y="16295"/>
                  <a:pt x="5973" y="16216"/>
                </a:cubicBezTo>
                <a:cubicBezTo>
                  <a:pt x="6105" y="16202"/>
                  <a:pt x="6238" y="16244"/>
                  <a:pt x="6344" y="16344"/>
                </a:cubicBezTo>
                <a:cubicBezTo>
                  <a:pt x="6567" y="16543"/>
                  <a:pt x="8073" y="17950"/>
                  <a:pt x="10605" y="17872"/>
                </a:cubicBezTo>
                <a:cubicBezTo>
                  <a:pt x="11231" y="17850"/>
                  <a:pt x="12001" y="17751"/>
                  <a:pt x="12824" y="17401"/>
                </a:cubicBezTo>
                <a:cubicBezTo>
                  <a:pt x="13912" y="16937"/>
                  <a:pt x="14755" y="15760"/>
                  <a:pt x="14686" y="14325"/>
                </a:cubicBezTo>
                <a:cubicBezTo>
                  <a:pt x="14506" y="12369"/>
                  <a:pt x="13817" y="11205"/>
                  <a:pt x="12469" y="10377"/>
                </a:cubicBezTo>
                <a:cubicBezTo>
                  <a:pt x="11806" y="9970"/>
                  <a:pt x="11046" y="9898"/>
                  <a:pt x="10467" y="9926"/>
                </a:cubicBezTo>
                <a:cubicBezTo>
                  <a:pt x="10122" y="9948"/>
                  <a:pt x="9815" y="9999"/>
                  <a:pt x="9550" y="10056"/>
                </a:cubicBezTo>
                <a:lnTo>
                  <a:pt x="9512" y="10069"/>
                </a:lnTo>
                <a:cubicBezTo>
                  <a:pt x="8599" y="10283"/>
                  <a:pt x="8137" y="10662"/>
                  <a:pt x="8132" y="10669"/>
                </a:cubicBezTo>
                <a:cubicBezTo>
                  <a:pt x="8111" y="10691"/>
                  <a:pt x="8085" y="10698"/>
                  <a:pt x="8064" y="10698"/>
                </a:cubicBezTo>
                <a:cubicBezTo>
                  <a:pt x="8006" y="10705"/>
                  <a:pt x="7952" y="10669"/>
                  <a:pt x="7920" y="10598"/>
                </a:cubicBezTo>
                <a:cubicBezTo>
                  <a:pt x="7872" y="10498"/>
                  <a:pt x="7899" y="10370"/>
                  <a:pt x="7968" y="10306"/>
                </a:cubicBezTo>
                <a:cubicBezTo>
                  <a:pt x="7989" y="10291"/>
                  <a:pt x="8266" y="10062"/>
                  <a:pt x="8807" y="9848"/>
                </a:cubicBezTo>
                <a:cubicBezTo>
                  <a:pt x="8903" y="9813"/>
                  <a:pt x="8918" y="9641"/>
                  <a:pt x="8839" y="9570"/>
                </a:cubicBezTo>
                <a:cubicBezTo>
                  <a:pt x="8313" y="9098"/>
                  <a:pt x="7617" y="8270"/>
                  <a:pt x="7416" y="7071"/>
                </a:cubicBezTo>
                <a:cubicBezTo>
                  <a:pt x="7394" y="6957"/>
                  <a:pt x="7448" y="6843"/>
                  <a:pt x="7533" y="6821"/>
                </a:cubicBezTo>
                <a:cubicBezTo>
                  <a:pt x="7618" y="6793"/>
                  <a:pt x="7698" y="6865"/>
                  <a:pt x="7719" y="6987"/>
                </a:cubicBezTo>
                <a:cubicBezTo>
                  <a:pt x="7942" y="8321"/>
                  <a:pt x="8912" y="9179"/>
                  <a:pt x="9358" y="9507"/>
                </a:cubicBezTo>
                <a:cubicBezTo>
                  <a:pt x="9469" y="9586"/>
                  <a:pt x="9597" y="9620"/>
                  <a:pt x="9719" y="9592"/>
                </a:cubicBezTo>
                <a:cubicBezTo>
                  <a:pt x="10234" y="9492"/>
                  <a:pt x="11518" y="9334"/>
                  <a:pt x="12595" y="9998"/>
                </a:cubicBezTo>
                <a:cubicBezTo>
                  <a:pt x="12998" y="10240"/>
                  <a:pt x="13345" y="10521"/>
                  <a:pt x="13636" y="10828"/>
                </a:cubicBezTo>
                <a:cubicBezTo>
                  <a:pt x="13743" y="10942"/>
                  <a:pt x="13897" y="10948"/>
                  <a:pt x="14008" y="10841"/>
                </a:cubicBezTo>
                <a:cubicBezTo>
                  <a:pt x="14640" y="10241"/>
                  <a:pt x="15270" y="10013"/>
                  <a:pt x="15902" y="10156"/>
                </a:cubicBezTo>
                <a:cubicBezTo>
                  <a:pt x="16756" y="10356"/>
                  <a:pt x="17361" y="11205"/>
                  <a:pt x="17584" y="11691"/>
                </a:cubicBezTo>
                <a:cubicBezTo>
                  <a:pt x="17626" y="11784"/>
                  <a:pt x="17616" y="11912"/>
                  <a:pt x="17552" y="11983"/>
                </a:cubicBezTo>
                <a:cubicBezTo>
                  <a:pt x="17526" y="12011"/>
                  <a:pt x="17499" y="12025"/>
                  <a:pt x="17468" y="12025"/>
                </a:cubicBezTo>
                <a:cubicBezTo>
                  <a:pt x="17414" y="12032"/>
                  <a:pt x="17357" y="11996"/>
                  <a:pt x="17325" y="11925"/>
                </a:cubicBezTo>
                <a:cubicBezTo>
                  <a:pt x="17144" y="11532"/>
                  <a:pt x="16602" y="10749"/>
                  <a:pt x="15849" y="10578"/>
                </a:cubicBezTo>
                <a:cubicBezTo>
                  <a:pt x="15313" y="10456"/>
                  <a:pt x="14766" y="10648"/>
                  <a:pt x="14214" y="11169"/>
                </a:cubicBezTo>
                <a:cubicBezTo>
                  <a:pt x="14123" y="11254"/>
                  <a:pt x="14108" y="11418"/>
                  <a:pt x="14177" y="11532"/>
                </a:cubicBezTo>
                <a:cubicBezTo>
                  <a:pt x="14389" y="11875"/>
                  <a:pt x="14565" y="12262"/>
                  <a:pt x="14698" y="12683"/>
                </a:cubicBezTo>
                <a:cubicBezTo>
                  <a:pt x="14847" y="13169"/>
                  <a:pt x="14952" y="13695"/>
                  <a:pt x="15005" y="14316"/>
                </a:cubicBezTo>
                <a:cubicBezTo>
                  <a:pt x="16369" y="14966"/>
                  <a:pt x="19967" y="14602"/>
                  <a:pt x="20652" y="11448"/>
                </a:cubicBezTo>
                <a:cubicBezTo>
                  <a:pt x="21071" y="9520"/>
                  <a:pt x="20280" y="7208"/>
                  <a:pt x="19086" y="6630"/>
                </a:cubicBezTo>
                <a:cubicBezTo>
                  <a:pt x="18943" y="6558"/>
                  <a:pt x="18795" y="6680"/>
                  <a:pt x="18758" y="6879"/>
                </a:cubicBezTo>
                <a:cubicBezTo>
                  <a:pt x="18652" y="7472"/>
                  <a:pt x="18444" y="7944"/>
                  <a:pt x="18242" y="8258"/>
                </a:cubicBezTo>
                <a:cubicBezTo>
                  <a:pt x="18189" y="8336"/>
                  <a:pt x="18189" y="8458"/>
                  <a:pt x="18242" y="8543"/>
                </a:cubicBezTo>
                <a:cubicBezTo>
                  <a:pt x="18338" y="8693"/>
                  <a:pt x="18481" y="8971"/>
                  <a:pt x="18635" y="9442"/>
                </a:cubicBezTo>
                <a:cubicBezTo>
                  <a:pt x="18667" y="9542"/>
                  <a:pt x="18640" y="9678"/>
                  <a:pt x="18565" y="9728"/>
                </a:cubicBezTo>
                <a:cubicBezTo>
                  <a:pt x="18544" y="9742"/>
                  <a:pt x="18529" y="9748"/>
                  <a:pt x="18507" y="9748"/>
                </a:cubicBezTo>
                <a:cubicBezTo>
                  <a:pt x="18438" y="9755"/>
                  <a:pt x="18375" y="9700"/>
                  <a:pt x="18348" y="9614"/>
                </a:cubicBezTo>
                <a:cubicBezTo>
                  <a:pt x="18348" y="9607"/>
                  <a:pt x="18226" y="9179"/>
                  <a:pt x="17977" y="8793"/>
                </a:cubicBezTo>
                <a:cubicBezTo>
                  <a:pt x="17653" y="8301"/>
                  <a:pt x="17271" y="8108"/>
                  <a:pt x="16836" y="8222"/>
                </a:cubicBezTo>
                <a:cubicBezTo>
                  <a:pt x="16740" y="8244"/>
                  <a:pt x="16650" y="8150"/>
                  <a:pt x="16650" y="8015"/>
                </a:cubicBezTo>
                <a:cubicBezTo>
                  <a:pt x="16650" y="7908"/>
                  <a:pt x="16708" y="7822"/>
                  <a:pt x="16783" y="7807"/>
                </a:cubicBezTo>
                <a:cubicBezTo>
                  <a:pt x="17244" y="7686"/>
                  <a:pt x="17610" y="7886"/>
                  <a:pt x="17791" y="8022"/>
                </a:cubicBezTo>
                <a:cubicBezTo>
                  <a:pt x="17871" y="8079"/>
                  <a:pt x="17971" y="8057"/>
                  <a:pt x="18030" y="7957"/>
                </a:cubicBezTo>
                <a:cubicBezTo>
                  <a:pt x="18444" y="7300"/>
                  <a:pt x="18980" y="5845"/>
                  <a:pt x="18215" y="4332"/>
                </a:cubicBezTo>
                <a:cubicBezTo>
                  <a:pt x="17738" y="3390"/>
                  <a:pt x="16750" y="2824"/>
                  <a:pt x="15965" y="2789"/>
                </a:cubicBezTo>
                <a:cubicBezTo>
                  <a:pt x="15901" y="2789"/>
                  <a:pt x="15843" y="2790"/>
                  <a:pt x="15779" y="2798"/>
                </a:cubicBezTo>
                <a:cubicBezTo>
                  <a:pt x="15647" y="2812"/>
                  <a:pt x="15403" y="2824"/>
                  <a:pt x="15074" y="2931"/>
                </a:cubicBezTo>
                <a:cubicBezTo>
                  <a:pt x="14560" y="3096"/>
                  <a:pt x="14279" y="3382"/>
                  <a:pt x="14273" y="3382"/>
                </a:cubicBezTo>
                <a:cubicBezTo>
                  <a:pt x="14204" y="3453"/>
                  <a:pt x="14107" y="3433"/>
                  <a:pt x="14054" y="3333"/>
                </a:cubicBezTo>
                <a:cubicBezTo>
                  <a:pt x="14007" y="3240"/>
                  <a:pt x="14019" y="3103"/>
                  <a:pt x="14088" y="3039"/>
                </a:cubicBezTo>
                <a:cubicBezTo>
                  <a:pt x="14114" y="3010"/>
                  <a:pt x="14470" y="2669"/>
                  <a:pt x="15096" y="2483"/>
                </a:cubicBezTo>
                <a:cubicBezTo>
                  <a:pt x="15186" y="2455"/>
                  <a:pt x="15227" y="2304"/>
                  <a:pt x="15169" y="2204"/>
                </a:cubicBezTo>
                <a:cubicBezTo>
                  <a:pt x="14341" y="648"/>
                  <a:pt x="11471" y="-173"/>
                  <a:pt x="10170" y="641"/>
                </a:cubicBezTo>
                <a:cubicBezTo>
                  <a:pt x="10048" y="719"/>
                  <a:pt x="9996" y="919"/>
                  <a:pt x="10059" y="1076"/>
                </a:cubicBezTo>
                <a:cubicBezTo>
                  <a:pt x="10203" y="1461"/>
                  <a:pt x="10265" y="1904"/>
                  <a:pt x="10233" y="2325"/>
                </a:cubicBezTo>
                <a:cubicBezTo>
                  <a:pt x="10228" y="2432"/>
                  <a:pt x="10165" y="2512"/>
                  <a:pt x="10091" y="2519"/>
                </a:cubicBezTo>
                <a:cubicBezTo>
                  <a:pt x="10080" y="2519"/>
                  <a:pt x="10075" y="2519"/>
                  <a:pt x="10064" y="2519"/>
                </a:cubicBezTo>
                <a:cubicBezTo>
                  <a:pt x="9979" y="2505"/>
                  <a:pt x="9916" y="2404"/>
                  <a:pt x="9927" y="2282"/>
                </a:cubicBezTo>
                <a:cubicBezTo>
                  <a:pt x="9937" y="2140"/>
                  <a:pt x="10011" y="1106"/>
                  <a:pt x="9295" y="520"/>
                </a:cubicBezTo>
                <a:cubicBezTo>
                  <a:pt x="8854" y="161"/>
                  <a:pt x="8273" y="-8"/>
                  <a:pt x="7654" y="1"/>
                </a:cubicBezTo>
                <a:close/>
                <a:moveTo>
                  <a:pt x="6930" y="3139"/>
                </a:moveTo>
                <a:cubicBezTo>
                  <a:pt x="7435" y="3144"/>
                  <a:pt x="7913" y="3351"/>
                  <a:pt x="8361" y="3761"/>
                </a:cubicBezTo>
                <a:cubicBezTo>
                  <a:pt x="8886" y="4239"/>
                  <a:pt x="9242" y="4895"/>
                  <a:pt x="9449" y="5352"/>
                </a:cubicBezTo>
                <a:cubicBezTo>
                  <a:pt x="9491" y="5444"/>
                  <a:pt x="9582" y="5480"/>
                  <a:pt x="9656" y="5430"/>
                </a:cubicBezTo>
                <a:cubicBezTo>
                  <a:pt x="10925" y="4509"/>
                  <a:pt x="12288" y="4695"/>
                  <a:pt x="13403" y="5952"/>
                </a:cubicBezTo>
                <a:cubicBezTo>
                  <a:pt x="13456" y="6009"/>
                  <a:pt x="13535" y="6015"/>
                  <a:pt x="13593" y="5958"/>
                </a:cubicBezTo>
                <a:cubicBezTo>
                  <a:pt x="13795" y="5758"/>
                  <a:pt x="14331" y="5353"/>
                  <a:pt x="15154" y="5617"/>
                </a:cubicBezTo>
                <a:cubicBezTo>
                  <a:pt x="15239" y="5631"/>
                  <a:pt x="15291" y="5745"/>
                  <a:pt x="15270" y="5867"/>
                </a:cubicBezTo>
                <a:cubicBezTo>
                  <a:pt x="15249" y="5981"/>
                  <a:pt x="15164" y="6045"/>
                  <a:pt x="15079" y="6016"/>
                </a:cubicBezTo>
                <a:cubicBezTo>
                  <a:pt x="14527" y="5866"/>
                  <a:pt x="14076" y="5967"/>
                  <a:pt x="13736" y="6331"/>
                </a:cubicBezTo>
                <a:cubicBezTo>
                  <a:pt x="13418" y="6673"/>
                  <a:pt x="13217" y="7243"/>
                  <a:pt x="13195" y="7856"/>
                </a:cubicBezTo>
                <a:cubicBezTo>
                  <a:pt x="13190" y="7964"/>
                  <a:pt x="13132" y="8050"/>
                  <a:pt x="13053" y="8057"/>
                </a:cubicBezTo>
                <a:cubicBezTo>
                  <a:pt x="13026" y="8057"/>
                  <a:pt x="13000" y="8057"/>
                  <a:pt x="12973" y="8028"/>
                </a:cubicBezTo>
                <a:cubicBezTo>
                  <a:pt x="12915" y="7985"/>
                  <a:pt x="12882" y="7900"/>
                  <a:pt x="12887" y="7814"/>
                </a:cubicBezTo>
                <a:cubicBezTo>
                  <a:pt x="12903" y="7336"/>
                  <a:pt x="13015" y="6880"/>
                  <a:pt x="13195" y="6509"/>
                </a:cubicBezTo>
                <a:cubicBezTo>
                  <a:pt x="13243" y="6416"/>
                  <a:pt x="13228" y="6295"/>
                  <a:pt x="13164" y="6224"/>
                </a:cubicBezTo>
                <a:cubicBezTo>
                  <a:pt x="11630" y="4532"/>
                  <a:pt x="10133" y="5487"/>
                  <a:pt x="9543" y="5994"/>
                </a:cubicBezTo>
                <a:cubicBezTo>
                  <a:pt x="9464" y="6058"/>
                  <a:pt x="9364" y="6023"/>
                  <a:pt x="9321" y="5909"/>
                </a:cubicBezTo>
                <a:cubicBezTo>
                  <a:pt x="9194" y="5559"/>
                  <a:pt x="8827" y="4688"/>
                  <a:pt x="8185" y="4102"/>
                </a:cubicBezTo>
                <a:cubicBezTo>
                  <a:pt x="7548" y="3524"/>
                  <a:pt x="6843" y="3403"/>
                  <a:pt x="6084" y="3746"/>
                </a:cubicBezTo>
                <a:cubicBezTo>
                  <a:pt x="5999" y="3781"/>
                  <a:pt x="5909" y="3717"/>
                  <a:pt x="5888" y="3603"/>
                </a:cubicBezTo>
                <a:cubicBezTo>
                  <a:pt x="5867" y="3496"/>
                  <a:pt x="5915" y="3375"/>
                  <a:pt x="5994" y="3346"/>
                </a:cubicBezTo>
                <a:cubicBezTo>
                  <a:pt x="6315" y="3204"/>
                  <a:pt x="6627" y="3136"/>
                  <a:pt x="6930" y="3139"/>
                </a:cubicBezTo>
                <a:close/>
                <a:moveTo>
                  <a:pt x="4412" y="7120"/>
                </a:moveTo>
                <a:cubicBezTo>
                  <a:pt x="4454" y="7118"/>
                  <a:pt x="4496" y="7136"/>
                  <a:pt x="4528" y="7178"/>
                </a:cubicBezTo>
                <a:cubicBezTo>
                  <a:pt x="5112" y="7964"/>
                  <a:pt x="5357" y="9491"/>
                  <a:pt x="4678" y="11169"/>
                </a:cubicBezTo>
                <a:cubicBezTo>
                  <a:pt x="4630" y="11290"/>
                  <a:pt x="4688" y="11440"/>
                  <a:pt x="4789" y="11448"/>
                </a:cubicBezTo>
                <a:cubicBezTo>
                  <a:pt x="5622" y="11512"/>
                  <a:pt x="7236" y="11876"/>
                  <a:pt x="8250" y="13725"/>
                </a:cubicBezTo>
                <a:cubicBezTo>
                  <a:pt x="8287" y="13789"/>
                  <a:pt x="8351" y="13816"/>
                  <a:pt x="8409" y="13781"/>
                </a:cubicBezTo>
                <a:cubicBezTo>
                  <a:pt x="9009" y="13474"/>
                  <a:pt x="9645" y="13354"/>
                  <a:pt x="10245" y="13439"/>
                </a:cubicBezTo>
                <a:cubicBezTo>
                  <a:pt x="10314" y="13447"/>
                  <a:pt x="10373" y="13374"/>
                  <a:pt x="10373" y="13281"/>
                </a:cubicBezTo>
                <a:cubicBezTo>
                  <a:pt x="10373" y="12831"/>
                  <a:pt x="10547" y="12183"/>
                  <a:pt x="11237" y="11833"/>
                </a:cubicBezTo>
                <a:cubicBezTo>
                  <a:pt x="11322" y="11791"/>
                  <a:pt x="11413" y="11855"/>
                  <a:pt x="11439" y="11970"/>
                </a:cubicBezTo>
                <a:cubicBezTo>
                  <a:pt x="11466" y="12077"/>
                  <a:pt x="11417" y="12190"/>
                  <a:pt x="11338" y="12233"/>
                </a:cubicBezTo>
                <a:cubicBezTo>
                  <a:pt x="10547" y="12640"/>
                  <a:pt x="10691" y="13418"/>
                  <a:pt x="10696" y="13446"/>
                </a:cubicBezTo>
                <a:cubicBezTo>
                  <a:pt x="10707" y="13510"/>
                  <a:pt x="10743" y="13552"/>
                  <a:pt x="10786" y="13567"/>
                </a:cubicBezTo>
                <a:cubicBezTo>
                  <a:pt x="11391" y="13788"/>
                  <a:pt x="11889" y="14216"/>
                  <a:pt x="12170" y="14780"/>
                </a:cubicBezTo>
                <a:cubicBezTo>
                  <a:pt x="12218" y="14873"/>
                  <a:pt x="12208" y="15010"/>
                  <a:pt x="12144" y="15074"/>
                </a:cubicBezTo>
                <a:cubicBezTo>
                  <a:pt x="12117" y="15103"/>
                  <a:pt x="12091" y="15117"/>
                  <a:pt x="12059" y="15117"/>
                </a:cubicBezTo>
                <a:cubicBezTo>
                  <a:pt x="12006" y="15124"/>
                  <a:pt x="11954" y="15087"/>
                  <a:pt x="11917" y="15023"/>
                </a:cubicBezTo>
                <a:cubicBezTo>
                  <a:pt x="11386" y="13945"/>
                  <a:pt x="9852" y="13361"/>
                  <a:pt x="8308" y="14289"/>
                </a:cubicBezTo>
                <a:cubicBezTo>
                  <a:pt x="8239" y="14332"/>
                  <a:pt x="8160" y="14295"/>
                  <a:pt x="8117" y="14209"/>
                </a:cubicBezTo>
                <a:cubicBezTo>
                  <a:pt x="6870" y="11625"/>
                  <a:pt x="4296" y="11862"/>
                  <a:pt x="4270" y="11862"/>
                </a:cubicBezTo>
                <a:lnTo>
                  <a:pt x="3961" y="11847"/>
                </a:lnTo>
                <a:cubicBezTo>
                  <a:pt x="3924" y="11818"/>
                  <a:pt x="3892" y="11768"/>
                  <a:pt x="3881" y="11711"/>
                </a:cubicBezTo>
                <a:cubicBezTo>
                  <a:pt x="3759" y="11011"/>
                  <a:pt x="3176" y="10055"/>
                  <a:pt x="2332" y="9641"/>
                </a:cubicBezTo>
                <a:cubicBezTo>
                  <a:pt x="2264" y="9605"/>
                  <a:pt x="2209" y="9514"/>
                  <a:pt x="2220" y="9407"/>
                </a:cubicBezTo>
                <a:cubicBezTo>
                  <a:pt x="2236" y="9271"/>
                  <a:pt x="2337" y="9192"/>
                  <a:pt x="2427" y="9235"/>
                </a:cubicBezTo>
                <a:cubicBezTo>
                  <a:pt x="2788" y="9406"/>
                  <a:pt x="3170" y="9735"/>
                  <a:pt x="3483" y="10120"/>
                </a:cubicBezTo>
                <a:cubicBezTo>
                  <a:pt x="3680" y="10363"/>
                  <a:pt x="3913" y="10720"/>
                  <a:pt x="4067" y="11162"/>
                </a:cubicBezTo>
                <a:cubicBezTo>
                  <a:pt x="4115" y="11291"/>
                  <a:pt x="4248" y="11306"/>
                  <a:pt x="4306" y="11184"/>
                </a:cubicBezTo>
                <a:cubicBezTo>
                  <a:pt x="5022" y="9614"/>
                  <a:pt x="4831" y="8186"/>
                  <a:pt x="4311" y="7486"/>
                </a:cubicBezTo>
                <a:cubicBezTo>
                  <a:pt x="4253" y="7408"/>
                  <a:pt x="4243" y="7273"/>
                  <a:pt x="4301" y="7194"/>
                </a:cubicBezTo>
                <a:cubicBezTo>
                  <a:pt x="4330" y="7148"/>
                  <a:pt x="4370" y="7123"/>
                  <a:pt x="4412" y="7120"/>
                </a:cubicBezTo>
                <a:close/>
                <a:moveTo>
                  <a:pt x="2258" y="15717"/>
                </a:moveTo>
                <a:cubicBezTo>
                  <a:pt x="1971" y="17680"/>
                  <a:pt x="4031" y="19435"/>
                  <a:pt x="5702" y="18764"/>
                </a:cubicBezTo>
                <a:cubicBezTo>
                  <a:pt x="5612" y="19699"/>
                  <a:pt x="5001" y="21083"/>
                  <a:pt x="5001" y="21083"/>
                </a:cubicBezTo>
                <a:lnTo>
                  <a:pt x="6238" y="21427"/>
                </a:lnTo>
                <a:lnTo>
                  <a:pt x="8727" y="18063"/>
                </a:lnTo>
                <a:cubicBezTo>
                  <a:pt x="7390" y="17742"/>
                  <a:pt x="6699" y="17172"/>
                  <a:pt x="6333" y="16843"/>
                </a:cubicBezTo>
                <a:cubicBezTo>
                  <a:pt x="6163" y="16686"/>
                  <a:pt x="5962" y="16614"/>
                  <a:pt x="5761" y="16636"/>
                </a:cubicBezTo>
                <a:cubicBezTo>
                  <a:pt x="5442" y="16672"/>
                  <a:pt x="4954" y="16693"/>
                  <a:pt x="4381" y="16593"/>
                </a:cubicBezTo>
                <a:cubicBezTo>
                  <a:pt x="3786" y="16494"/>
                  <a:pt x="3027" y="16259"/>
                  <a:pt x="2258" y="15717"/>
                </a:cubicBezTo>
                <a:close/>
              </a:path>
            </a:pathLst>
          </a:custGeom>
          <a:solidFill>
            <a:srgbClr val="EBEBEB"/>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204" name="神经元"/>
          <p:cNvSpPr/>
          <p:nvPr/>
        </p:nvSpPr>
        <p:spPr>
          <a:xfrm>
            <a:off x="17222182" y="9009169"/>
            <a:ext cx="6978586" cy="5369352"/>
          </a:xfrm>
          <a:custGeom>
            <a:avLst/>
            <a:gdLst/>
            <a:ahLst/>
            <a:cxnLst>
              <a:cxn ang="0">
                <a:pos x="wd2" y="hd2"/>
              </a:cxn>
              <a:cxn ang="5400000">
                <a:pos x="wd2" y="hd2"/>
              </a:cxn>
              <a:cxn ang="10800000">
                <a:pos x="wd2" y="hd2"/>
              </a:cxn>
              <a:cxn ang="16200000">
                <a:pos x="wd2" y="hd2"/>
              </a:cxn>
            </a:cxnLst>
            <a:rect l="0" t="0" r="r" b="b"/>
            <a:pathLst>
              <a:path w="21577" h="21551" extrusionOk="0">
                <a:moveTo>
                  <a:pt x="17938" y="9"/>
                </a:moveTo>
                <a:cubicBezTo>
                  <a:pt x="17518" y="282"/>
                  <a:pt x="16746" y="1233"/>
                  <a:pt x="16401" y="3208"/>
                </a:cubicBezTo>
                <a:cubicBezTo>
                  <a:pt x="16342" y="3558"/>
                  <a:pt x="16271" y="3867"/>
                  <a:pt x="16191" y="4133"/>
                </a:cubicBezTo>
                <a:cubicBezTo>
                  <a:pt x="16147" y="4287"/>
                  <a:pt x="15997" y="4322"/>
                  <a:pt x="15911" y="4203"/>
                </a:cubicBezTo>
                <a:cubicBezTo>
                  <a:pt x="15819" y="4077"/>
                  <a:pt x="15711" y="3944"/>
                  <a:pt x="15592" y="3790"/>
                </a:cubicBezTo>
                <a:cubicBezTo>
                  <a:pt x="15263" y="3258"/>
                  <a:pt x="16030" y="1815"/>
                  <a:pt x="15955" y="652"/>
                </a:cubicBezTo>
                <a:cubicBezTo>
                  <a:pt x="15949" y="582"/>
                  <a:pt x="15872" y="583"/>
                  <a:pt x="15867" y="646"/>
                </a:cubicBezTo>
                <a:cubicBezTo>
                  <a:pt x="15818" y="982"/>
                  <a:pt x="15744" y="1326"/>
                  <a:pt x="15663" y="1648"/>
                </a:cubicBezTo>
                <a:cubicBezTo>
                  <a:pt x="15652" y="1697"/>
                  <a:pt x="15604" y="1703"/>
                  <a:pt x="15582" y="1661"/>
                </a:cubicBezTo>
                <a:cubicBezTo>
                  <a:pt x="15474" y="1472"/>
                  <a:pt x="15394" y="1277"/>
                  <a:pt x="15415" y="878"/>
                </a:cubicBezTo>
                <a:cubicBezTo>
                  <a:pt x="15421" y="808"/>
                  <a:pt x="15338" y="793"/>
                  <a:pt x="15328" y="856"/>
                </a:cubicBezTo>
                <a:cubicBezTo>
                  <a:pt x="15257" y="1206"/>
                  <a:pt x="15312" y="1506"/>
                  <a:pt x="15474" y="1913"/>
                </a:cubicBezTo>
                <a:cubicBezTo>
                  <a:pt x="15517" y="2011"/>
                  <a:pt x="15523" y="2179"/>
                  <a:pt x="15496" y="2284"/>
                </a:cubicBezTo>
                <a:cubicBezTo>
                  <a:pt x="15394" y="2670"/>
                  <a:pt x="15301" y="2999"/>
                  <a:pt x="15269" y="3258"/>
                </a:cubicBezTo>
                <a:cubicBezTo>
                  <a:pt x="15263" y="3307"/>
                  <a:pt x="15220" y="3319"/>
                  <a:pt x="15193" y="3284"/>
                </a:cubicBezTo>
                <a:cubicBezTo>
                  <a:pt x="14950" y="2948"/>
                  <a:pt x="14708" y="2452"/>
                  <a:pt x="14648" y="1562"/>
                </a:cubicBezTo>
                <a:cubicBezTo>
                  <a:pt x="14643" y="1499"/>
                  <a:pt x="14573" y="1492"/>
                  <a:pt x="14562" y="1562"/>
                </a:cubicBezTo>
                <a:cubicBezTo>
                  <a:pt x="14508" y="1920"/>
                  <a:pt x="14514" y="2593"/>
                  <a:pt x="15016" y="3398"/>
                </a:cubicBezTo>
                <a:cubicBezTo>
                  <a:pt x="15269" y="3811"/>
                  <a:pt x="15528" y="4147"/>
                  <a:pt x="15712" y="4420"/>
                </a:cubicBezTo>
                <a:cubicBezTo>
                  <a:pt x="15868" y="4644"/>
                  <a:pt x="15873" y="4987"/>
                  <a:pt x="15722" y="5219"/>
                </a:cubicBezTo>
                <a:cubicBezTo>
                  <a:pt x="15344" y="5793"/>
                  <a:pt x="14908" y="5952"/>
                  <a:pt x="14535" y="6043"/>
                </a:cubicBezTo>
                <a:cubicBezTo>
                  <a:pt x="14271" y="6078"/>
                  <a:pt x="14023" y="6079"/>
                  <a:pt x="13753" y="5932"/>
                </a:cubicBezTo>
                <a:cubicBezTo>
                  <a:pt x="13478" y="5785"/>
                  <a:pt x="13344" y="5553"/>
                  <a:pt x="13322" y="5168"/>
                </a:cubicBezTo>
                <a:cubicBezTo>
                  <a:pt x="13306" y="4832"/>
                  <a:pt x="13408" y="4349"/>
                  <a:pt x="13548" y="3873"/>
                </a:cubicBezTo>
                <a:cubicBezTo>
                  <a:pt x="13774" y="3131"/>
                  <a:pt x="13695" y="2418"/>
                  <a:pt x="13501" y="1788"/>
                </a:cubicBezTo>
                <a:cubicBezTo>
                  <a:pt x="13479" y="1718"/>
                  <a:pt x="13397" y="1753"/>
                  <a:pt x="13408" y="1823"/>
                </a:cubicBezTo>
                <a:cubicBezTo>
                  <a:pt x="13559" y="2859"/>
                  <a:pt x="13575" y="3181"/>
                  <a:pt x="13332" y="3818"/>
                </a:cubicBezTo>
                <a:cubicBezTo>
                  <a:pt x="13186" y="4189"/>
                  <a:pt x="13106" y="4391"/>
                  <a:pt x="13062" y="4783"/>
                </a:cubicBezTo>
                <a:cubicBezTo>
                  <a:pt x="13035" y="5014"/>
                  <a:pt x="12902" y="5077"/>
                  <a:pt x="12805" y="4888"/>
                </a:cubicBezTo>
                <a:cubicBezTo>
                  <a:pt x="12778" y="4832"/>
                  <a:pt x="12739" y="4784"/>
                  <a:pt x="12707" y="4728"/>
                </a:cubicBezTo>
                <a:cubicBezTo>
                  <a:pt x="12669" y="4665"/>
                  <a:pt x="12636" y="4609"/>
                  <a:pt x="12604" y="4553"/>
                </a:cubicBezTo>
                <a:cubicBezTo>
                  <a:pt x="12448" y="4287"/>
                  <a:pt x="12383" y="3950"/>
                  <a:pt x="12442" y="3628"/>
                </a:cubicBezTo>
                <a:cubicBezTo>
                  <a:pt x="12561" y="2949"/>
                  <a:pt x="12895" y="2032"/>
                  <a:pt x="12847" y="1241"/>
                </a:cubicBezTo>
                <a:cubicBezTo>
                  <a:pt x="12841" y="1178"/>
                  <a:pt x="12771" y="1171"/>
                  <a:pt x="12761" y="1234"/>
                </a:cubicBezTo>
                <a:cubicBezTo>
                  <a:pt x="12712" y="1577"/>
                  <a:pt x="12636" y="1927"/>
                  <a:pt x="12550" y="2256"/>
                </a:cubicBezTo>
                <a:cubicBezTo>
                  <a:pt x="12539" y="2298"/>
                  <a:pt x="12492" y="2305"/>
                  <a:pt x="12476" y="2263"/>
                </a:cubicBezTo>
                <a:cubicBezTo>
                  <a:pt x="12400" y="2088"/>
                  <a:pt x="12324" y="1829"/>
                  <a:pt x="12307" y="1479"/>
                </a:cubicBezTo>
                <a:cubicBezTo>
                  <a:pt x="12302" y="1409"/>
                  <a:pt x="12232" y="1403"/>
                  <a:pt x="12216" y="1473"/>
                </a:cubicBezTo>
                <a:cubicBezTo>
                  <a:pt x="12157" y="1788"/>
                  <a:pt x="12178" y="2081"/>
                  <a:pt x="12307" y="2431"/>
                </a:cubicBezTo>
                <a:cubicBezTo>
                  <a:pt x="12377" y="2627"/>
                  <a:pt x="12395" y="2851"/>
                  <a:pt x="12341" y="3061"/>
                </a:cubicBezTo>
                <a:cubicBezTo>
                  <a:pt x="12276" y="3299"/>
                  <a:pt x="12222" y="3516"/>
                  <a:pt x="12189" y="3698"/>
                </a:cubicBezTo>
                <a:cubicBezTo>
                  <a:pt x="12179" y="3754"/>
                  <a:pt x="12131" y="3768"/>
                  <a:pt x="12098" y="3726"/>
                </a:cubicBezTo>
                <a:cubicBezTo>
                  <a:pt x="11564" y="2991"/>
                  <a:pt x="11331" y="2774"/>
                  <a:pt x="10743" y="2431"/>
                </a:cubicBezTo>
                <a:cubicBezTo>
                  <a:pt x="10695" y="2403"/>
                  <a:pt x="10658" y="2495"/>
                  <a:pt x="10701" y="2530"/>
                </a:cubicBezTo>
                <a:cubicBezTo>
                  <a:pt x="11025" y="2789"/>
                  <a:pt x="11358" y="3061"/>
                  <a:pt x="11930" y="3971"/>
                </a:cubicBezTo>
                <a:cubicBezTo>
                  <a:pt x="11957" y="4013"/>
                  <a:pt x="11930" y="4076"/>
                  <a:pt x="11893" y="4076"/>
                </a:cubicBezTo>
                <a:cubicBezTo>
                  <a:pt x="11790" y="4076"/>
                  <a:pt x="11246" y="4146"/>
                  <a:pt x="10598" y="3936"/>
                </a:cubicBezTo>
                <a:cubicBezTo>
                  <a:pt x="10539" y="3915"/>
                  <a:pt x="10512" y="3986"/>
                  <a:pt x="10566" y="4035"/>
                </a:cubicBezTo>
                <a:cubicBezTo>
                  <a:pt x="10971" y="4399"/>
                  <a:pt x="11758" y="4300"/>
                  <a:pt x="11952" y="4370"/>
                </a:cubicBezTo>
                <a:cubicBezTo>
                  <a:pt x="12124" y="4433"/>
                  <a:pt x="12260" y="4608"/>
                  <a:pt x="12314" y="4685"/>
                </a:cubicBezTo>
                <a:cubicBezTo>
                  <a:pt x="12314" y="4685"/>
                  <a:pt x="12314" y="4686"/>
                  <a:pt x="12314" y="4693"/>
                </a:cubicBezTo>
                <a:cubicBezTo>
                  <a:pt x="12373" y="4805"/>
                  <a:pt x="12448" y="4867"/>
                  <a:pt x="12518" y="4993"/>
                </a:cubicBezTo>
                <a:cubicBezTo>
                  <a:pt x="12610" y="5161"/>
                  <a:pt x="12691" y="5329"/>
                  <a:pt x="12761" y="5490"/>
                </a:cubicBezTo>
                <a:cubicBezTo>
                  <a:pt x="12896" y="5805"/>
                  <a:pt x="12378" y="5994"/>
                  <a:pt x="12167" y="5735"/>
                </a:cubicBezTo>
                <a:cubicBezTo>
                  <a:pt x="11925" y="5434"/>
                  <a:pt x="11531" y="5042"/>
                  <a:pt x="11138" y="5098"/>
                </a:cubicBezTo>
                <a:cubicBezTo>
                  <a:pt x="11089" y="5105"/>
                  <a:pt x="11084" y="5198"/>
                  <a:pt x="11133" y="5219"/>
                </a:cubicBezTo>
                <a:cubicBezTo>
                  <a:pt x="11553" y="5373"/>
                  <a:pt x="11817" y="5672"/>
                  <a:pt x="11947" y="5875"/>
                </a:cubicBezTo>
                <a:cubicBezTo>
                  <a:pt x="11968" y="5910"/>
                  <a:pt x="11952" y="5960"/>
                  <a:pt x="11920" y="5960"/>
                </a:cubicBezTo>
                <a:cubicBezTo>
                  <a:pt x="11580" y="5981"/>
                  <a:pt x="11187" y="5925"/>
                  <a:pt x="10777" y="5715"/>
                </a:cubicBezTo>
                <a:cubicBezTo>
                  <a:pt x="10728" y="5687"/>
                  <a:pt x="10685" y="5792"/>
                  <a:pt x="10733" y="5820"/>
                </a:cubicBezTo>
                <a:cubicBezTo>
                  <a:pt x="11353" y="6191"/>
                  <a:pt x="11936" y="6337"/>
                  <a:pt x="12535" y="6225"/>
                </a:cubicBezTo>
                <a:cubicBezTo>
                  <a:pt x="12821" y="6169"/>
                  <a:pt x="13085" y="6408"/>
                  <a:pt x="13150" y="6772"/>
                </a:cubicBezTo>
                <a:cubicBezTo>
                  <a:pt x="13414" y="8305"/>
                  <a:pt x="12658" y="10084"/>
                  <a:pt x="10280" y="10903"/>
                </a:cubicBezTo>
                <a:cubicBezTo>
                  <a:pt x="5248" y="12618"/>
                  <a:pt x="2778" y="16609"/>
                  <a:pt x="2082" y="17841"/>
                </a:cubicBezTo>
                <a:cubicBezTo>
                  <a:pt x="1893" y="18170"/>
                  <a:pt x="1645" y="18437"/>
                  <a:pt x="1349" y="18591"/>
                </a:cubicBezTo>
                <a:cubicBezTo>
                  <a:pt x="1074" y="18738"/>
                  <a:pt x="696" y="18878"/>
                  <a:pt x="211" y="18920"/>
                </a:cubicBezTo>
                <a:cubicBezTo>
                  <a:pt x="173" y="18927"/>
                  <a:pt x="136" y="18962"/>
                  <a:pt x="130" y="19011"/>
                </a:cubicBezTo>
                <a:cubicBezTo>
                  <a:pt x="109" y="19130"/>
                  <a:pt x="124" y="19234"/>
                  <a:pt x="145" y="19311"/>
                </a:cubicBezTo>
                <a:cubicBezTo>
                  <a:pt x="162" y="19381"/>
                  <a:pt x="226" y="19416"/>
                  <a:pt x="280" y="19381"/>
                </a:cubicBezTo>
                <a:cubicBezTo>
                  <a:pt x="442" y="19262"/>
                  <a:pt x="777" y="19053"/>
                  <a:pt x="836" y="19263"/>
                </a:cubicBezTo>
                <a:cubicBezTo>
                  <a:pt x="901" y="19487"/>
                  <a:pt x="297" y="19662"/>
                  <a:pt x="76" y="19718"/>
                </a:cubicBezTo>
                <a:cubicBezTo>
                  <a:pt x="28" y="19732"/>
                  <a:pt x="-5" y="19788"/>
                  <a:pt x="0" y="19858"/>
                </a:cubicBezTo>
                <a:cubicBezTo>
                  <a:pt x="11" y="19956"/>
                  <a:pt x="49" y="20104"/>
                  <a:pt x="140" y="20237"/>
                </a:cubicBezTo>
                <a:cubicBezTo>
                  <a:pt x="178" y="20286"/>
                  <a:pt x="232" y="20292"/>
                  <a:pt x="275" y="20243"/>
                </a:cubicBezTo>
                <a:cubicBezTo>
                  <a:pt x="496" y="19977"/>
                  <a:pt x="1091" y="19404"/>
                  <a:pt x="1231" y="19642"/>
                </a:cubicBezTo>
                <a:cubicBezTo>
                  <a:pt x="1274" y="19719"/>
                  <a:pt x="1263" y="19990"/>
                  <a:pt x="562" y="20403"/>
                </a:cubicBezTo>
                <a:cubicBezTo>
                  <a:pt x="508" y="20431"/>
                  <a:pt x="491" y="20515"/>
                  <a:pt x="518" y="20578"/>
                </a:cubicBezTo>
                <a:cubicBezTo>
                  <a:pt x="556" y="20662"/>
                  <a:pt x="605" y="20733"/>
                  <a:pt x="643" y="20782"/>
                </a:cubicBezTo>
                <a:cubicBezTo>
                  <a:pt x="686" y="20838"/>
                  <a:pt x="755" y="20825"/>
                  <a:pt x="782" y="20762"/>
                </a:cubicBezTo>
                <a:cubicBezTo>
                  <a:pt x="874" y="20573"/>
                  <a:pt x="1068" y="20237"/>
                  <a:pt x="1224" y="20377"/>
                </a:cubicBezTo>
                <a:cubicBezTo>
                  <a:pt x="1380" y="20517"/>
                  <a:pt x="1251" y="20866"/>
                  <a:pt x="1170" y="21055"/>
                </a:cubicBezTo>
                <a:cubicBezTo>
                  <a:pt x="1143" y="21125"/>
                  <a:pt x="1165" y="21209"/>
                  <a:pt x="1224" y="21230"/>
                </a:cubicBezTo>
                <a:cubicBezTo>
                  <a:pt x="1273" y="21251"/>
                  <a:pt x="1337" y="21265"/>
                  <a:pt x="1413" y="21265"/>
                </a:cubicBezTo>
                <a:cubicBezTo>
                  <a:pt x="1467" y="21265"/>
                  <a:pt x="1516" y="21202"/>
                  <a:pt x="1511" y="21132"/>
                </a:cubicBezTo>
                <a:cubicBezTo>
                  <a:pt x="1446" y="20130"/>
                  <a:pt x="1613" y="19963"/>
                  <a:pt x="1694" y="20005"/>
                </a:cubicBezTo>
                <a:cubicBezTo>
                  <a:pt x="1910" y="20103"/>
                  <a:pt x="1823" y="21005"/>
                  <a:pt x="1753" y="21383"/>
                </a:cubicBezTo>
                <a:cubicBezTo>
                  <a:pt x="1742" y="21446"/>
                  <a:pt x="1775" y="21518"/>
                  <a:pt x="1824" y="21532"/>
                </a:cubicBezTo>
                <a:cubicBezTo>
                  <a:pt x="1959" y="21574"/>
                  <a:pt x="2072" y="21539"/>
                  <a:pt x="2148" y="21504"/>
                </a:cubicBezTo>
                <a:cubicBezTo>
                  <a:pt x="2196" y="21483"/>
                  <a:pt x="2218" y="21411"/>
                  <a:pt x="2202" y="21348"/>
                </a:cubicBezTo>
                <a:cubicBezTo>
                  <a:pt x="2131" y="21068"/>
                  <a:pt x="1952" y="20298"/>
                  <a:pt x="2136" y="20263"/>
                </a:cubicBezTo>
                <a:cubicBezTo>
                  <a:pt x="2303" y="20228"/>
                  <a:pt x="2325" y="20712"/>
                  <a:pt x="2325" y="20950"/>
                </a:cubicBezTo>
                <a:cubicBezTo>
                  <a:pt x="2325" y="21027"/>
                  <a:pt x="2379" y="21082"/>
                  <a:pt x="2432" y="21068"/>
                </a:cubicBezTo>
                <a:cubicBezTo>
                  <a:pt x="2492" y="21054"/>
                  <a:pt x="2573" y="21020"/>
                  <a:pt x="2643" y="20943"/>
                </a:cubicBezTo>
                <a:cubicBezTo>
                  <a:pt x="2675" y="20908"/>
                  <a:pt x="2681" y="20846"/>
                  <a:pt x="2665" y="20797"/>
                </a:cubicBezTo>
                <a:cubicBezTo>
                  <a:pt x="2428" y="20132"/>
                  <a:pt x="2341" y="19577"/>
                  <a:pt x="2314" y="19178"/>
                </a:cubicBezTo>
                <a:cubicBezTo>
                  <a:pt x="2293" y="18821"/>
                  <a:pt x="2369" y="18451"/>
                  <a:pt x="2552" y="18178"/>
                </a:cubicBezTo>
                <a:cubicBezTo>
                  <a:pt x="5033" y="14593"/>
                  <a:pt x="6839" y="13262"/>
                  <a:pt x="10415" y="11785"/>
                </a:cubicBezTo>
                <a:cubicBezTo>
                  <a:pt x="12097" y="11091"/>
                  <a:pt x="13646" y="10904"/>
                  <a:pt x="14391" y="11940"/>
                </a:cubicBezTo>
                <a:cubicBezTo>
                  <a:pt x="14725" y="12409"/>
                  <a:pt x="14676" y="13142"/>
                  <a:pt x="14288" y="13542"/>
                </a:cubicBezTo>
                <a:cubicBezTo>
                  <a:pt x="13813" y="14025"/>
                  <a:pt x="13473" y="14585"/>
                  <a:pt x="13246" y="15607"/>
                </a:cubicBezTo>
                <a:cubicBezTo>
                  <a:pt x="13230" y="15677"/>
                  <a:pt x="13317" y="15712"/>
                  <a:pt x="13339" y="15642"/>
                </a:cubicBezTo>
                <a:cubicBezTo>
                  <a:pt x="13571" y="14928"/>
                  <a:pt x="13888" y="14418"/>
                  <a:pt x="14195" y="14054"/>
                </a:cubicBezTo>
                <a:cubicBezTo>
                  <a:pt x="14222" y="14019"/>
                  <a:pt x="14271" y="14046"/>
                  <a:pt x="14271" y="14095"/>
                </a:cubicBezTo>
                <a:cubicBezTo>
                  <a:pt x="14282" y="14424"/>
                  <a:pt x="14244" y="14893"/>
                  <a:pt x="14050" y="15362"/>
                </a:cubicBezTo>
                <a:cubicBezTo>
                  <a:pt x="14023" y="15425"/>
                  <a:pt x="14083" y="15483"/>
                  <a:pt x="14126" y="15441"/>
                </a:cubicBezTo>
                <a:cubicBezTo>
                  <a:pt x="14428" y="15126"/>
                  <a:pt x="14486" y="14571"/>
                  <a:pt x="14519" y="14102"/>
                </a:cubicBezTo>
                <a:cubicBezTo>
                  <a:pt x="14535" y="13857"/>
                  <a:pt x="14687" y="13564"/>
                  <a:pt x="14854" y="13445"/>
                </a:cubicBezTo>
                <a:cubicBezTo>
                  <a:pt x="14865" y="13438"/>
                  <a:pt x="14880" y="13431"/>
                  <a:pt x="14891" y="13417"/>
                </a:cubicBezTo>
                <a:cubicBezTo>
                  <a:pt x="14961" y="13368"/>
                  <a:pt x="15043" y="13417"/>
                  <a:pt x="15070" y="13515"/>
                </a:cubicBezTo>
                <a:cubicBezTo>
                  <a:pt x="15124" y="13739"/>
                  <a:pt x="15172" y="13976"/>
                  <a:pt x="15210" y="14242"/>
                </a:cubicBezTo>
                <a:cubicBezTo>
                  <a:pt x="15231" y="14403"/>
                  <a:pt x="15252" y="14559"/>
                  <a:pt x="15274" y="14706"/>
                </a:cubicBezTo>
                <a:cubicBezTo>
                  <a:pt x="15279" y="14818"/>
                  <a:pt x="15301" y="15110"/>
                  <a:pt x="15183" y="15320"/>
                </a:cubicBezTo>
                <a:cubicBezTo>
                  <a:pt x="14686" y="16224"/>
                  <a:pt x="14643" y="15957"/>
                  <a:pt x="14190" y="16902"/>
                </a:cubicBezTo>
                <a:cubicBezTo>
                  <a:pt x="14163" y="16958"/>
                  <a:pt x="14244" y="17009"/>
                  <a:pt x="14276" y="16953"/>
                </a:cubicBezTo>
                <a:cubicBezTo>
                  <a:pt x="14524" y="16469"/>
                  <a:pt x="14967" y="16105"/>
                  <a:pt x="15178" y="15874"/>
                </a:cubicBezTo>
                <a:cubicBezTo>
                  <a:pt x="15221" y="15825"/>
                  <a:pt x="15258" y="15776"/>
                  <a:pt x="15296" y="15727"/>
                </a:cubicBezTo>
                <a:cubicBezTo>
                  <a:pt x="15323" y="15685"/>
                  <a:pt x="15376" y="15706"/>
                  <a:pt x="15382" y="15762"/>
                </a:cubicBezTo>
                <a:cubicBezTo>
                  <a:pt x="15495" y="17058"/>
                  <a:pt x="15393" y="17464"/>
                  <a:pt x="15296" y="18003"/>
                </a:cubicBezTo>
                <a:cubicBezTo>
                  <a:pt x="15285" y="18073"/>
                  <a:pt x="15361" y="18107"/>
                  <a:pt x="15388" y="18044"/>
                </a:cubicBezTo>
                <a:cubicBezTo>
                  <a:pt x="15674" y="17323"/>
                  <a:pt x="15652" y="16427"/>
                  <a:pt x="15663" y="15517"/>
                </a:cubicBezTo>
                <a:cubicBezTo>
                  <a:pt x="15663" y="15461"/>
                  <a:pt x="15712" y="15432"/>
                  <a:pt x="15744" y="15467"/>
                </a:cubicBezTo>
                <a:cubicBezTo>
                  <a:pt x="15857" y="15593"/>
                  <a:pt x="15991" y="15721"/>
                  <a:pt x="16132" y="15861"/>
                </a:cubicBezTo>
                <a:cubicBezTo>
                  <a:pt x="16207" y="15938"/>
                  <a:pt x="16256" y="16048"/>
                  <a:pt x="16266" y="16167"/>
                </a:cubicBezTo>
                <a:cubicBezTo>
                  <a:pt x="16310" y="16678"/>
                  <a:pt x="16386" y="17036"/>
                  <a:pt x="16629" y="17316"/>
                </a:cubicBezTo>
                <a:cubicBezTo>
                  <a:pt x="16672" y="17365"/>
                  <a:pt x="16730" y="17302"/>
                  <a:pt x="16703" y="17239"/>
                </a:cubicBezTo>
                <a:cubicBezTo>
                  <a:pt x="16546" y="16882"/>
                  <a:pt x="16504" y="16568"/>
                  <a:pt x="16499" y="16351"/>
                </a:cubicBezTo>
                <a:cubicBezTo>
                  <a:pt x="16499" y="16309"/>
                  <a:pt x="16531" y="16280"/>
                  <a:pt x="16558" y="16301"/>
                </a:cubicBezTo>
                <a:cubicBezTo>
                  <a:pt x="16855" y="16504"/>
                  <a:pt x="17065" y="16776"/>
                  <a:pt x="17259" y="17112"/>
                </a:cubicBezTo>
                <a:cubicBezTo>
                  <a:pt x="17291" y="17175"/>
                  <a:pt x="17367" y="17121"/>
                  <a:pt x="17340" y="17051"/>
                </a:cubicBezTo>
                <a:cubicBezTo>
                  <a:pt x="17043" y="16288"/>
                  <a:pt x="16310" y="15699"/>
                  <a:pt x="15879" y="15167"/>
                </a:cubicBezTo>
                <a:cubicBezTo>
                  <a:pt x="15695" y="14943"/>
                  <a:pt x="15576" y="14649"/>
                  <a:pt x="15543" y="14327"/>
                </a:cubicBezTo>
                <a:cubicBezTo>
                  <a:pt x="15538" y="14292"/>
                  <a:pt x="15539" y="14250"/>
                  <a:pt x="15533" y="14215"/>
                </a:cubicBezTo>
                <a:cubicBezTo>
                  <a:pt x="15522" y="14117"/>
                  <a:pt x="15517" y="14018"/>
                  <a:pt x="15506" y="13927"/>
                </a:cubicBezTo>
                <a:cubicBezTo>
                  <a:pt x="15495" y="13808"/>
                  <a:pt x="15598" y="13732"/>
                  <a:pt x="15673" y="13802"/>
                </a:cubicBezTo>
                <a:cubicBezTo>
                  <a:pt x="15856" y="13977"/>
                  <a:pt x="16115" y="14144"/>
                  <a:pt x="16487" y="14277"/>
                </a:cubicBezTo>
                <a:cubicBezTo>
                  <a:pt x="17091" y="14494"/>
                  <a:pt x="17389" y="14691"/>
                  <a:pt x="17923" y="15657"/>
                </a:cubicBezTo>
                <a:cubicBezTo>
                  <a:pt x="17956" y="15720"/>
                  <a:pt x="18031" y="15664"/>
                  <a:pt x="18004" y="15594"/>
                </a:cubicBezTo>
                <a:cubicBezTo>
                  <a:pt x="17670" y="14705"/>
                  <a:pt x="17270" y="14278"/>
                  <a:pt x="16585" y="14012"/>
                </a:cubicBezTo>
                <a:cubicBezTo>
                  <a:pt x="16261" y="13886"/>
                  <a:pt x="16050" y="13710"/>
                  <a:pt x="15867" y="13493"/>
                </a:cubicBezTo>
                <a:cubicBezTo>
                  <a:pt x="15576" y="13150"/>
                  <a:pt x="15479" y="12597"/>
                  <a:pt x="15646" y="12128"/>
                </a:cubicBezTo>
                <a:cubicBezTo>
                  <a:pt x="15797" y="11701"/>
                  <a:pt x="16051" y="11372"/>
                  <a:pt x="16423" y="11036"/>
                </a:cubicBezTo>
                <a:cubicBezTo>
                  <a:pt x="16871" y="10693"/>
                  <a:pt x="17249" y="10665"/>
                  <a:pt x="17680" y="10826"/>
                </a:cubicBezTo>
                <a:cubicBezTo>
                  <a:pt x="18112" y="10987"/>
                  <a:pt x="18456" y="11413"/>
                  <a:pt x="18580" y="11966"/>
                </a:cubicBezTo>
                <a:cubicBezTo>
                  <a:pt x="18651" y="12295"/>
                  <a:pt x="18661" y="12645"/>
                  <a:pt x="18715" y="12981"/>
                </a:cubicBezTo>
                <a:cubicBezTo>
                  <a:pt x="18882" y="13955"/>
                  <a:pt x="19088" y="14327"/>
                  <a:pt x="19325" y="14649"/>
                </a:cubicBezTo>
                <a:cubicBezTo>
                  <a:pt x="19379" y="14719"/>
                  <a:pt x="19406" y="14648"/>
                  <a:pt x="19379" y="14585"/>
                </a:cubicBezTo>
                <a:cubicBezTo>
                  <a:pt x="19245" y="14305"/>
                  <a:pt x="19033" y="13815"/>
                  <a:pt x="18990" y="13605"/>
                </a:cubicBezTo>
                <a:cubicBezTo>
                  <a:pt x="18979" y="13556"/>
                  <a:pt x="19022" y="13521"/>
                  <a:pt x="19049" y="13542"/>
                </a:cubicBezTo>
                <a:cubicBezTo>
                  <a:pt x="19356" y="13766"/>
                  <a:pt x="19552" y="14082"/>
                  <a:pt x="19622" y="14180"/>
                </a:cubicBezTo>
                <a:cubicBezTo>
                  <a:pt x="19660" y="14229"/>
                  <a:pt x="19713" y="14145"/>
                  <a:pt x="19681" y="14089"/>
                </a:cubicBezTo>
                <a:cubicBezTo>
                  <a:pt x="19314" y="13451"/>
                  <a:pt x="19108" y="13361"/>
                  <a:pt x="18995" y="13172"/>
                </a:cubicBezTo>
                <a:cubicBezTo>
                  <a:pt x="18925" y="13053"/>
                  <a:pt x="18888" y="12912"/>
                  <a:pt x="18872" y="12765"/>
                </a:cubicBezTo>
                <a:cubicBezTo>
                  <a:pt x="18834" y="12380"/>
                  <a:pt x="18812" y="12024"/>
                  <a:pt x="18747" y="11730"/>
                </a:cubicBezTo>
                <a:cubicBezTo>
                  <a:pt x="18720" y="11597"/>
                  <a:pt x="18829" y="11483"/>
                  <a:pt x="18921" y="11546"/>
                </a:cubicBezTo>
                <a:cubicBezTo>
                  <a:pt x="18991" y="11595"/>
                  <a:pt x="19066" y="11637"/>
                  <a:pt x="19142" y="11686"/>
                </a:cubicBezTo>
                <a:cubicBezTo>
                  <a:pt x="19185" y="11714"/>
                  <a:pt x="19233" y="11743"/>
                  <a:pt x="19277" y="11771"/>
                </a:cubicBezTo>
                <a:cubicBezTo>
                  <a:pt x="19848" y="12227"/>
                  <a:pt x="19518" y="13172"/>
                  <a:pt x="20047" y="13935"/>
                </a:cubicBezTo>
                <a:cubicBezTo>
                  <a:pt x="20090" y="13998"/>
                  <a:pt x="20155" y="13977"/>
                  <a:pt x="20123" y="13900"/>
                </a:cubicBezTo>
                <a:cubicBezTo>
                  <a:pt x="20026" y="13683"/>
                  <a:pt x="19940" y="13486"/>
                  <a:pt x="19924" y="13191"/>
                </a:cubicBezTo>
                <a:cubicBezTo>
                  <a:pt x="19918" y="13135"/>
                  <a:pt x="19967" y="13109"/>
                  <a:pt x="20000" y="13137"/>
                </a:cubicBezTo>
                <a:cubicBezTo>
                  <a:pt x="20107" y="13242"/>
                  <a:pt x="20214" y="13388"/>
                  <a:pt x="20289" y="13493"/>
                </a:cubicBezTo>
                <a:cubicBezTo>
                  <a:pt x="20343" y="13577"/>
                  <a:pt x="20355" y="13508"/>
                  <a:pt x="20338" y="13445"/>
                </a:cubicBezTo>
                <a:cubicBezTo>
                  <a:pt x="20241" y="13123"/>
                  <a:pt x="20041" y="12897"/>
                  <a:pt x="19912" y="12771"/>
                </a:cubicBezTo>
                <a:cubicBezTo>
                  <a:pt x="19847" y="12708"/>
                  <a:pt x="19804" y="12618"/>
                  <a:pt x="19799" y="12513"/>
                </a:cubicBezTo>
                <a:cubicBezTo>
                  <a:pt x="19794" y="12415"/>
                  <a:pt x="19795" y="12351"/>
                  <a:pt x="19784" y="12246"/>
                </a:cubicBezTo>
                <a:cubicBezTo>
                  <a:pt x="19778" y="12197"/>
                  <a:pt x="19821" y="12157"/>
                  <a:pt x="19853" y="12185"/>
                </a:cubicBezTo>
                <a:cubicBezTo>
                  <a:pt x="20775" y="12913"/>
                  <a:pt x="21023" y="13472"/>
                  <a:pt x="21255" y="13955"/>
                </a:cubicBezTo>
                <a:cubicBezTo>
                  <a:pt x="21282" y="14011"/>
                  <a:pt x="21347" y="13977"/>
                  <a:pt x="21336" y="13914"/>
                </a:cubicBezTo>
                <a:cubicBezTo>
                  <a:pt x="21217" y="13325"/>
                  <a:pt x="20868" y="12353"/>
                  <a:pt x="19433" y="11526"/>
                </a:cubicBezTo>
                <a:cubicBezTo>
                  <a:pt x="19191" y="11386"/>
                  <a:pt x="18963" y="11246"/>
                  <a:pt x="18801" y="10903"/>
                </a:cubicBezTo>
                <a:cubicBezTo>
                  <a:pt x="18612" y="10518"/>
                  <a:pt x="18975" y="10273"/>
                  <a:pt x="18975" y="10273"/>
                </a:cubicBezTo>
                <a:cubicBezTo>
                  <a:pt x="19433" y="9937"/>
                  <a:pt x="20409" y="11155"/>
                  <a:pt x="21304" y="11246"/>
                </a:cubicBezTo>
                <a:cubicBezTo>
                  <a:pt x="21353" y="11253"/>
                  <a:pt x="21369" y="11163"/>
                  <a:pt x="21321" y="11135"/>
                </a:cubicBezTo>
                <a:cubicBezTo>
                  <a:pt x="21067" y="11016"/>
                  <a:pt x="20813" y="10860"/>
                  <a:pt x="20581" y="10699"/>
                </a:cubicBezTo>
                <a:cubicBezTo>
                  <a:pt x="20549" y="10678"/>
                  <a:pt x="20548" y="10615"/>
                  <a:pt x="20586" y="10601"/>
                </a:cubicBezTo>
                <a:cubicBezTo>
                  <a:pt x="20732" y="10538"/>
                  <a:pt x="20943" y="10476"/>
                  <a:pt x="21218" y="10518"/>
                </a:cubicBezTo>
                <a:cubicBezTo>
                  <a:pt x="21267" y="10525"/>
                  <a:pt x="21289" y="10434"/>
                  <a:pt x="21240" y="10406"/>
                </a:cubicBezTo>
                <a:cubicBezTo>
                  <a:pt x="20992" y="10259"/>
                  <a:pt x="20754" y="10252"/>
                  <a:pt x="20436" y="10378"/>
                </a:cubicBezTo>
                <a:cubicBezTo>
                  <a:pt x="20307" y="10427"/>
                  <a:pt x="20167" y="10405"/>
                  <a:pt x="20054" y="10321"/>
                </a:cubicBezTo>
                <a:cubicBezTo>
                  <a:pt x="19827" y="10160"/>
                  <a:pt x="19622" y="10020"/>
                  <a:pt x="19460" y="9936"/>
                </a:cubicBezTo>
                <a:cubicBezTo>
                  <a:pt x="19412" y="9915"/>
                  <a:pt x="19405" y="9831"/>
                  <a:pt x="19448" y="9796"/>
                </a:cubicBezTo>
                <a:cubicBezTo>
                  <a:pt x="19745" y="9551"/>
                  <a:pt x="20138" y="9376"/>
                  <a:pt x="20829" y="9404"/>
                </a:cubicBezTo>
                <a:cubicBezTo>
                  <a:pt x="20877" y="9404"/>
                  <a:pt x="20894" y="9320"/>
                  <a:pt x="20846" y="9299"/>
                </a:cubicBezTo>
                <a:cubicBezTo>
                  <a:pt x="20587" y="9173"/>
                  <a:pt x="20069" y="9062"/>
                  <a:pt x="19368" y="9566"/>
                </a:cubicBezTo>
                <a:cubicBezTo>
                  <a:pt x="19033" y="9811"/>
                  <a:pt x="18763" y="10098"/>
                  <a:pt x="18510" y="10231"/>
                </a:cubicBezTo>
                <a:cubicBezTo>
                  <a:pt x="18251" y="10364"/>
                  <a:pt x="17961" y="10266"/>
                  <a:pt x="17788" y="9986"/>
                </a:cubicBezTo>
                <a:cubicBezTo>
                  <a:pt x="17271" y="9139"/>
                  <a:pt x="17043" y="7871"/>
                  <a:pt x="18051" y="6744"/>
                </a:cubicBezTo>
                <a:cubicBezTo>
                  <a:pt x="18321" y="6442"/>
                  <a:pt x="18716" y="6429"/>
                  <a:pt x="19002" y="6695"/>
                </a:cubicBezTo>
                <a:cubicBezTo>
                  <a:pt x="19428" y="7088"/>
                  <a:pt x="19967" y="7696"/>
                  <a:pt x="20517" y="7899"/>
                </a:cubicBezTo>
                <a:cubicBezTo>
                  <a:pt x="20566" y="7920"/>
                  <a:pt x="20597" y="7829"/>
                  <a:pt x="20554" y="7794"/>
                </a:cubicBezTo>
                <a:cubicBezTo>
                  <a:pt x="20328" y="7619"/>
                  <a:pt x="20096" y="7472"/>
                  <a:pt x="19902" y="7199"/>
                </a:cubicBezTo>
                <a:cubicBezTo>
                  <a:pt x="19875" y="7164"/>
                  <a:pt x="19891" y="7101"/>
                  <a:pt x="19929" y="7094"/>
                </a:cubicBezTo>
                <a:cubicBezTo>
                  <a:pt x="20080" y="7066"/>
                  <a:pt x="20290" y="7066"/>
                  <a:pt x="20544" y="7164"/>
                </a:cubicBezTo>
                <a:cubicBezTo>
                  <a:pt x="20593" y="7185"/>
                  <a:pt x="20624" y="7094"/>
                  <a:pt x="20581" y="7059"/>
                </a:cubicBezTo>
                <a:cubicBezTo>
                  <a:pt x="20365" y="6863"/>
                  <a:pt x="20134" y="6800"/>
                  <a:pt x="19816" y="6842"/>
                </a:cubicBezTo>
                <a:cubicBezTo>
                  <a:pt x="19676" y="6863"/>
                  <a:pt x="19529" y="6808"/>
                  <a:pt x="19421" y="6689"/>
                </a:cubicBezTo>
                <a:cubicBezTo>
                  <a:pt x="19276" y="6535"/>
                  <a:pt x="19141" y="6387"/>
                  <a:pt x="19017" y="6282"/>
                </a:cubicBezTo>
                <a:cubicBezTo>
                  <a:pt x="18920" y="6198"/>
                  <a:pt x="18936" y="6008"/>
                  <a:pt x="19039" y="5938"/>
                </a:cubicBezTo>
                <a:cubicBezTo>
                  <a:pt x="19163" y="5861"/>
                  <a:pt x="19292" y="5792"/>
                  <a:pt x="19416" y="5722"/>
                </a:cubicBezTo>
                <a:cubicBezTo>
                  <a:pt x="19476" y="5694"/>
                  <a:pt x="19540" y="5672"/>
                  <a:pt x="19605" y="5665"/>
                </a:cubicBezTo>
                <a:cubicBezTo>
                  <a:pt x="19713" y="5658"/>
                  <a:pt x="19848" y="5665"/>
                  <a:pt x="19978" y="5735"/>
                </a:cubicBezTo>
                <a:cubicBezTo>
                  <a:pt x="20210" y="5861"/>
                  <a:pt x="20786" y="6617"/>
                  <a:pt x="21520" y="6680"/>
                </a:cubicBezTo>
                <a:cubicBezTo>
                  <a:pt x="21579" y="6729"/>
                  <a:pt x="21595" y="6640"/>
                  <a:pt x="21552" y="6619"/>
                </a:cubicBezTo>
                <a:cubicBezTo>
                  <a:pt x="21342" y="6514"/>
                  <a:pt x="21110" y="6372"/>
                  <a:pt x="20900" y="6225"/>
                </a:cubicBezTo>
                <a:cubicBezTo>
                  <a:pt x="20862" y="6197"/>
                  <a:pt x="20872" y="6127"/>
                  <a:pt x="20910" y="6120"/>
                </a:cubicBezTo>
                <a:cubicBezTo>
                  <a:pt x="21061" y="6078"/>
                  <a:pt x="21250" y="6078"/>
                  <a:pt x="21390" y="6085"/>
                </a:cubicBezTo>
                <a:cubicBezTo>
                  <a:pt x="21439" y="6085"/>
                  <a:pt x="21455" y="5994"/>
                  <a:pt x="21407" y="5973"/>
                </a:cubicBezTo>
                <a:cubicBezTo>
                  <a:pt x="21046" y="5791"/>
                  <a:pt x="20658" y="5883"/>
                  <a:pt x="20512" y="5925"/>
                </a:cubicBezTo>
                <a:cubicBezTo>
                  <a:pt x="20507" y="5925"/>
                  <a:pt x="20500" y="5926"/>
                  <a:pt x="20495" y="5919"/>
                </a:cubicBezTo>
                <a:cubicBezTo>
                  <a:pt x="20425" y="5856"/>
                  <a:pt x="20366" y="5800"/>
                  <a:pt x="20323" y="5744"/>
                </a:cubicBezTo>
                <a:cubicBezTo>
                  <a:pt x="20258" y="5667"/>
                  <a:pt x="20118" y="5554"/>
                  <a:pt x="20059" y="5505"/>
                </a:cubicBezTo>
                <a:cubicBezTo>
                  <a:pt x="20026" y="5477"/>
                  <a:pt x="20036" y="5421"/>
                  <a:pt x="20069" y="5400"/>
                </a:cubicBezTo>
                <a:cubicBezTo>
                  <a:pt x="20651" y="5078"/>
                  <a:pt x="21142" y="5147"/>
                  <a:pt x="21412" y="5098"/>
                </a:cubicBezTo>
                <a:cubicBezTo>
                  <a:pt x="21461" y="5091"/>
                  <a:pt x="21466" y="5008"/>
                  <a:pt x="21417" y="4987"/>
                </a:cubicBezTo>
                <a:cubicBezTo>
                  <a:pt x="20710" y="4721"/>
                  <a:pt x="19983" y="5022"/>
                  <a:pt x="19088" y="5540"/>
                </a:cubicBezTo>
                <a:cubicBezTo>
                  <a:pt x="19007" y="5589"/>
                  <a:pt x="18931" y="5469"/>
                  <a:pt x="18980" y="5378"/>
                </a:cubicBezTo>
                <a:cubicBezTo>
                  <a:pt x="19223" y="4902"/>
                  <a:pt x="19718" y="4167"/>
                  <a:pt x="20743" y="3341"/>
                </a:cubicBezTo>
                <a:cubicBezTo>
                  <a:pt x="20786" y="3306"/>
                  <a:pt x="20760" y="3216"/>
                  <a:pt x="20706" y="3230"/>
                </a:cubicBezTo>
                <a:cubicBezTo>
                  <a:pt x="20086" y="3468"/>
                  <a:pt x="19368" y="4224"/>
                  <a:pt x="18899" y="5015"/>
                </a:cubicBezTo>
                <a:cubicBezTo>
                  <a:pt x="18872" y="5057"/>
                  <a:pt x="18818" y="5036"/>
                  <a:pt x="18818" y="4980"/>
                </a:cubicBezTo>
                <a:cubicBezTo>
                  <a:pt x="18829" y="4602"/>
                  <a:pt x="18786" y="4301"/>
                  <a:pt x="18678" y="4133"/>
                </a:cubicBezTo>
                <a:cubicBezTo>
                  <a:pt x="18646" y="4084"/>
                  <a:pt x="18587" y="4125"/>
                  <a:pt x="18597" y="4188"/>
                </a:cubicBezTo>
                <a:cubicBezTo>
                  <a:pt x="18721" y="4797"/>
                  <a:pt x="18495" y="5898"/>
                  <a:pt x="18171" y="6094"/>
                </a:cubicBezTo>
                <a:cubicBezTo>
                  <a:pt x="17125" y="6759"/>
                  <a:pt x="16763" y="6934"/>
                  <a:pt x="16445" y="6304"/>
                </a:cubicBezTo>
                <a:cubicBezTo>
                  <a:pt x="16262" y="5814"/>
                  <a:pt x="16271" y="5309"/>
                  <a:pt x="16379" y="4665"/>
                </a:cubicBezTo>
                <a:cubicBezTo>
                  <a:pt x="16379" y="4658"/>
                  <a:pt x="16386" y="4650"/>
                  <a:pt x="16386" y="4643"/>
                </a:cubicBezTo>
                <a:cubicBezTo>
                  <a:pt x="16715" y="3873"/>
                  <a:pt x="17238" y="3762"/>
                  <a:pt x="17734" y="3510"/>
                </a:cubicBezTo>
                <a:cubicBezTo>
                  <a:pt x="18209" y="3265"/>
                  <a:pt x="18587" y="3039"/>
                  <a:pt x="18732" y="2654"/>
                </a:cubicBezTo>
                <a:cubicBezTo>
                  <a:pt x="18754" y="2591"/>
                  <a:pt x="18716" y="2549"/>
                  <a:pt x="18678" y="2584"/>
                </a:cubicBezTo>
                <a:cubicBezTo>
                  <a:pt x="18516" y="2766"/>
                  <a:pt x="18381" y="2921"/>
                  <a:pt x="18154" y="3033"/>
                </a:cubicBezTo>
                <a:cubicBezTo>
                  <a:pt x="18116" y="3047"/>
                  <a:pt x="18084" y="3005"/>
                  <a:pt x="18100" y="2956"/>
                </a:cubicBezTo>
                <a:cubicBezTo>
                  <a:pt x="18132" y="2851"/>
                  <a:pt x="18187" y="2733"/>
                  <a:pt x="18247" y="2628"/>
                </a:cubicBezTo>
                <a:cubicBezTo>
                  <a:pt x="18268" y="2586"/>
                  <a:pt x="18230" y="2543"/>
                  <a:pt x="18198" y="2571"/>
                </a:cubicBezTo>
                <a:cubicBezTo>
                  <a:pt x="17885" y="2893"/>
                  <a:pt x="17912" y="3097"/>
                  <a:pt x="17686" y="3265"/>
                </a:cubicBezTo>
                <a:cubicBezTo>
                  <a:pt x="17524" y="3384"/>
                  <a:pt x="16942" y="3537"/>
                  <a:pt x="16629" y="3838"/>
                </a:cubicBezTo>
                <a:cubicBezTo>
                  <a:pt x="16596" y="3866"/>
                  <a:pt x="16552" y="3831"/>
                  <a:pt x="16563" y="3774"/>
                </a:cubicBezTo>
                <a:cubicBezTo>
                  <a:pt x="16601" y="3599"/>
                  <a:pt x="16640" y="3410"/>
                  <a:pt x="16683" y="3214"/>
                </a:cubicBezTo>
                <a:cubicBezTo>
                  <a:pt x="16693" y="3151"/>
                  <a:pt x="16709" y="3089"/>
                  <a:pt x="16720" y="3033"/>
                </a:cubicBezTo>
                <a:cubicBezTo>
                  <a:pt x="16725" y="3012"/>
                  <a:pt x="16811" y="2703"/>
                  <a:pt x="17000" y="2549"/>
                </a:cubicBezTo>
                <a:cubicBezTo>
                  <a:pt x="17172" y="2402"/>
                  <a:pt x="17848" y="2235"/>
                  <a:pt x="18220" y="1597"/>
                </a:cubicBezTo>
                <a:cubicBezTo>
                  <a:pt x="18241" y="1555"/>
                  <a:pt x="18203" y="1499"/>
                  <a:pt x="18171" y="1534"/>
                </a:cubicBezTo>
                <a:cubicBezTo>
                  <a:pt x="18020" y="1667"/>
                  <a:pt x="17826" y="1858"/>
                  <a:pt x="17653" y="1963"/>
                </a:cubicBezTo>
                <a:cubicBezTo>
                  <a:pt x="17589" y="2005"/>
                  <a:pt x="17561" y="1942"/>
                  <a:pt x="17578" y="1893"/>
                </a:cubicBezTo>
                <a:cubicBezTo>
                  <a:pt x="17632" y="1732"/>
                  <a:pt x="17755" y="1528"/>
                  <a:pt x="17825" y="1409"/>
                </a:cubicBezTo>
                <a:cubicBezTo>
                  <a:pt x="17879" y="1318"/>
                  <a:pt x="17820" y="1317"/>
                  <a:pt x="17777" y="1359"/>
                </a:cubicBezTo>
                <a:cubicBezTo>
                  <a:pt x="17507" y="1590"/>
                  <a:pt x="17399" y="1913"/>
                  <a:pt x="17345" y="2074"/>
                </a:cubicBezTo>
                <a:cubicBezTo>
                  <a:pt x="17313" y="2172"/>
                  <a:pt x="17260" y="2199"/>
                  <a:pt x="17249" y="2199"/>
                </a:cubicBezTo>
                <a:cubicBezTo>
                  <a:pt x="17147" y="2255"/>
                  <a:pt x="16898" y="2383"/>
                  <a:pt x="16925" y="2243"/>
                </a:cubicBezTo>
                <a:cubicBezTo>
                  <a:pt x="17136" y="1074"/>
                  <a:pt x="17669" y="484"/>
                  <a:pt x="17987" y="99"/>
                </a:cubicBezTo>
                <a:cubicBezTo>
                  <a:pt x="18025" y="50"/>
                  <a:pt x="17981" y="-26"/>
                  <a:pt x="17938" y="9"/>
                </a:cubicBezTo>
                <a:close/>
                <a:moveTo>
                  <a:pt x="15065" y="7787"/>
                </a:moveTo>
                <a:cubicBezTo>
                  <a:pt x="15550" y="7787"/>
                  <a:pt x="15948" y="8299"/>
                  <a:pt x="15948" y="8936"/>
                </a:cubicBezTo>
                <a:cubicBezTo>
                  <a:pt x="15948" y="9573"/>
                  <a:pt x="15555" y="10085"/>
                  <a:pt x="15065" y="10085"/>
                </a:cubicBezTo>
                <a:cubicBezTo>
                  <a:pt x="14579" y="10085"/>
                  <a:pt x="14180" y="9573"/>
                  <a:pt x="14180" y="8936"/>
                </a:cubicBezTo>
                <a:cubicBezTo>
                  <a:pt x="14180" y="8306"/>
                  <a:pt x="14574" y="7787"/>
                  <a:pt x="15065" y="7787"/>
                </a:cubicBezTo>
                <a:close/>
              </a:path>
            </a:pathLst>
          </a:custGeom>
          <a:solidFill>
            <a:srgbClr val="EBEBEB"/>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201"/>
                                        </p:tgtEl>
                                        <p:attrNameLst>
                                          <p:attrName>style.visibility</p:attrName>
                                        </p:attrNameLst>
                                      </p:cBhvr>
                                      <p:to>
                                        <p:strVal val="visible"/>
                                      </p:to>
                                    </p:set>
                                    <p:animEffect transition="in" filter="fade">
                                      <p:cBhvr>
                                        <p:cTn id="7" dur="20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1" grpId="1"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206" name="屏幕快照 2020-08-22 上午1.17.13.png" descr="屏幕快照 2020-08-22 上午1.17.13.png"/>
          <p:cNvPicPr>
            <a:picLocks noChangeAspect="1"/>
          </p:cNvPicPr>
          <p:nvPr/>
        </p:nvPicPr>
        <p:blipFill>
          <a:blip r:embed="rId2"/>
          <a:srcRect r="2236" b="55859"/>
          <a:stretch>
            <a:fillRect/>
          </a:stretch>
        </p:blipFill>
        <p:spPr>
          <a:xfrm>
            <a:off x="300088" y="4402610"/>
            <a:ext cx="11314375" cy="8509682"/>
          </a:xfrm>
          <a:prstGeom prst="rect">
            <a:avLst/>
          </a:prstGeom>
          <a:ln w="12700">
            <a:miter lim="400000"/>
          </a:ln>
        </p:spPr>
      </p:pic>
      <p:pic>
        <p:nvPicPr>
          <p:cNvPr id="207" name="图像" descr="图像"/>
          <p:cNvPicPr>
            <a:picLocks noChangeAspect="1"/>
          </p:cNvPicPr>
          <p:nvPr/>
        </p:nvPicPr>
        <p:blipFill>
          <a:blip r:embed="rId3"/>
          <a:stretch>
            <a:fillRect/>
          </a:stretch>
        </p:blipFill>
        <p:spPr>
          <a:xfrm>
            <a:off x="-884352" y="1042237"/>
            <a:ext cx="2904037" cy="3496520"/>
          </a:xfrm>
          <a:prstGeom prst="rect">
            <a:avLst/>
          </a:prstGeom>
          <a:ln w="12700">
            <a:miter lim="400000"/>
          </a:ln>
        </p:spPr>
      </p:pic>
      <p:sp>
        <p:nvSpPr>
          <p:cNvPr id="208" name="精益画布【痛点锚定】"/>
          <p:cNvSpPr txBox="1"/>
          <p:nvPr/>
        </p:nvSpPr>
        <p:spPr>
          <a:xfrm>
            <a:off x="671131" y="2318746"/>
            <a:ext cx="9055157"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rPr dirty="0" err="1"/>
              <a:t>精益画布【痛点锚定</a:t>
            </a:r>
            <a:r>
              <a:rPr dirty="0"/>
              <a:t>】</a:t>
            </a:r>
          </a:p>
        </p:txBody>
      </p:sp>
      <p:pic>
        <p:nvPicPr>
          <p:cNvPr id="209" name="屏幕快照 2020-08-22 上午1.17.13.png" descr="屏幕快照 2020-08-22 上午1.17.13.png"/>
          <p:cNvPicPr>
            <a:picLocks noChangeAspect="1"/>
          </p:cNvPicPr>
          <p:nvPr/>
        </p:nvPicPr>
        <p:blipFill>
          <a:blip r:embed="rId2"/>
          <a:srcRect t="43699"/>
          <a:stretch>
            <a:fillRect/>
          </a:stretch>
        </p:blipFill>
        <p:spPr>
          <a:xfrm>
            <a:off x="11327247" y="2583236"/>
            <a:ext cx="11573229" cy="10854025"/>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1" animBg="1" advAuto="0"/>
      <p:bldP spid="209" grpId="2"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9" name="图像" descr="图像">
            <a:extLst>
              <a:ext uri="{FF2B5EF4-FFF2-40B4-BE49-F238E27FC236}">
                <a16:creationId xmlns:a16="http://schemas.microsoft.com/office/drawing/2014/main" id="{470C1EE7-AD50-3249-A4DC-2E719CE1F92F}"/>
              </a:ext>
            </a:extLst>
          </p:cNvPr>
          <p:cNvPicPr>
            <a:picLocks noChangeAspect="1"/>
          </p:cNvPicPr>
          <p:nvPr/>
        </p:nvPicPr>
        <p:blipFill>
          <a:blip r:embed="rId2"/>
          <a:stretch>
            <a:fillRect/>
          </a:stretch>
        </p:blipFill>
        <p:spPr>
          <a:xfrm>
            <a:off x="19354800" y="-750298"/>
            <a:ext cx="15574715" cy="18752276"/>
          </a:xfrm>
          <a:prstGeom prst="rect">
            <a:avLst/>
          </a:prstGeom>
          <a:ln w="12700">
            <a:miter lim="400000"/>
          </a:ln>
        </p:spPr>
      </p:pic>
      <p:pic>
        <p:nvPicPr>
          <p:cNvPr id="7" name="图片 6">
            <a:extLst>
              <a:ext uri="{FF2B5EF4-FFF2-40B4-BE49-F238E27FC236}">
                <a16:creationId xmlns:a16="http://schemas.microsoft.com/office/drawing/2014/main" id="{9EC8789F-A748-4649-9250-C2243D500890}"/>
              </a:ext>
            </a:extLst>
          </p:cNvPr>
          <p:cNvPicPr>
            <a:picLocks noChangeAspect="1"/>
          </p:cNvPicPr>
          <p:nvPr/>
        </p:nvPicPr>
        <p:blipFill>
          <a:blip r:embed="rId3"/>
          <a:stretch>
            <a:fillRect/>
          </a:stretch>
        </p:blipFill>
        <p:spPr>
          <a:xfrm>
            <a:off x="6520180" y="1182634"/>
            <a:ext cx="12011660" cy="11350731"/>
          </a:xfrm>
          <a:prstGeom prst="rect">
            <a:avLst/>
          </a:prstGeom>
        </p:spPr>
      </p:pic>
      <p:sp>
        <p:nvSpPr>
          <p:cNvPr id="8" name="精益画布【痛点锚定】">
            <a:extLst>
              <a:ext uri="{FF2B5EF4-FFF2-40B4-BE49-F238E27FC236}">
                <a16:creationId xmlns:a16="http://schemas.microsoft.com/office/drawing/2014/main" id="{C147004E-F73E-AD49-9235-3D2ADF5CA93E}"/>
              </a:ext>
            </a:extLst>
          </p:cNvPr>
          <p:cNvSpPr txBox="1"/>
          <p:nvPr/>
        </p:nvSpPr>
        <p:spPr>
          <a:xfrm>
            <a:off x="671131" y="2318746"/>
            <a:ext cx="9055157"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rPr dirty="0" err="1"/>
              <a:t>精益画布</a:t>
            </a:r>
            <a:r>
              <a:rPr dirty="0"/>
              <a:t>【</a:t>
            </a:r>
            <a:r>
              <a:rPr lang="zh-CN" altLang="en-US" dirty="0"/>
              <a:t>用户群体</a:t>
            </a:r>
            <a:r>
              <a:rPr dirty="0"/>
              <a:t>】</a:t>
            </a:r>
          </a:p>
        </p:txBody>
      </p:sp>
    </p:spTree>
    <p:extLst>
      <p:ext uri="{BB962C8B-B14F-4D97-AF65-F5344CB8AC3E}">
        <p14:creationId xmlns:p14="http://schemas.microsoft.com/office/powerpoint/2010/main" val="349826711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211" name="屏幕快照 2020-08-22 上午2.13.07.png" descr="屏幕快照 2020-08-22 上午2.13.07.png"/>
          <p:cNvPicPr>
            <a:picLocks noChangeAspect="1"/>
          </p:cNvPicPr>
          <p:nvPr/>
        </p:nvPicPr>
        <p:blipFill>
          <a:blip r:embed="rId2"/>
          <a:srcRect l="21895"/>
          <a:stretch>
            <a:fillRect/>
          </a:stretch>
        </p:blipFill>
        <p:spPr>
          <a:xfrm>
            <a:off x="7976145" y="-308481"/>
            <a:ext cx="16720615" cy="14332962"/>
          </a:xfrm>
          <a:prstGeom prst="rect">
            <a:avLst/>
          </a:prstGeom>
          <a:ln w="12700">
            <a:miter lim="400000"/>
          </a:ln>
        </p:spPr>
      </p:pic>
      <p:pic>
        <p:nvPicPr>
          <p:cNvPr id="212" name="图像" descr="图像"/>
          <p:cNvPicPr>
            <a:picLocks noChangeAspect="1"/>
          </p:cNvPicPr>
          <p:nvPr/>
        </p:nvPicPr>
        <p:blipFill>
          <a:blip r:embed="rId3"/>
          <a:stretch>
            <a:fillRect/>
          </a:stretch>
        </p:blipFill>
        <p:spPr>
          <a:xfrm>
            <a:off x="-11631995" y="-2518138"/>
            <a:ext cx="15574715" cy="18752276"/>
          </a:xfrm>
          <a:prstGeom prst="rect">
            <a:avLst/>
          </a:prstGeom>
          <a:ln w="12700">
            <a:miter lim="400000"/>
          </a:ln>
        </p:spPr>
      </p:pic>
      <p:sp>
        <p:nvSpPr>
          <p:cNvPr id="213" name="精益画布【解决方案】"/>
          <p:cNvSpPr txBox="1"/>
          <p:nvPr/>
        </p:nvSpPr>
        <p:spPr>
          <a:xfrm>
            <a:off x="671131" y="2318746"/>
            <a:ext cx="7228604"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solidFill>
                  <a:srgbClr val="000000"/>
                </a:solidFill>
                <a:latin typeface="FZJunHeiS-DB-GB"/>
                <a:ea typeface="FZJunHeiS-DB-GB"/>
                <a:cs typeface="FZJunHeiS-DB-GB"/>
                <a:sym typeface="FZJunHeiS-DB-GB"/>
              </a:defRPr>
            </a:lvl1pPr>
          </a:lstStyle>
          <a:p>
            <a:r>
              <a:t>精益画布【解决方案】</a:t>
            </a:r>
          </a:p>
        </p:txBody>
      </p:sp>
      <p:sp>
        <p:nvSpPr>
          <p:cNvPr id="214" name="矩形"/>
          <p:cNvSpPr/>
          <p:nvPr/>
        </p:nvSpPr>
        <p:spPr>
          <a:xfrm>
            <a:off x="13357817" y="191713"/>
            <a:ext cx="11000263" cy="5778299"/>
          </a:xfrm>
          <a:prstGeom prst="rect">
            <a:avLst/>
          </a:prstGeom>
          <a:solidFill>
            <a:srgbClr val="F4F4F4"/>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215" name="矩形"/>
          <p:cNvSpPr/>
          <p:nvPr/>
        </p:nvSpPr>
        <p:spPr>
          <a:xfrm>
            <a:off x="14941878" y="5979819"/>
            <a:ext cx="9416202" cy="2065166"/>
          </a:xfrm>
          <a:prstGeom prst="rect">
            <a:avLst/>
          </a:prstGeom>
          <a:solidFill>
            <a:srgbClr val="F4F4F4"/>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216" name="矩形"/>
          <p:cNvSpPr/>
          <p:nvPr/>
        </p:nvSpPr>
        <p:spPr>
          <a:xfrm>
            <a:off x="15744324" y="7972990"/>
            <a:ext cx="9416201" cy="5891042"/>
          </a:xfrm>
          <a:prstGeom prst="rect">
            <a:avLst/>
          </a:prstGeom>
          <a:solidFill>
            <a:srgbClr val="F4F4F4"/>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xit" fill="hold" grpId="2" nodeType="clickEffect">
                                  <p:stCondLst>
                                    <p:cond delay="0"/>
                                  </p:stCondLst>
                                  <p:iterate>
                                    <p:tmAbs val="0"/>
                                  </p:iterate>
                                  <p:childTnLst>
                                    <p:animEffect transition="out" filter="fade">
                                      <p:cBhvr>
                                        <p:cTn id="10" dur="1000" fill="hold"/>
                                        <p:tgtEl>
                                          <p:spTgt spid="214"/>
                                        </p:tgtEl>
                                      </p:cBhvr>
                                    </p:animEffect>
                                    <p:set>
                                      <p:cBhvr>
                                        <p:cTn id="11" fill="hold">
                                          <p:stCondLst>
                                            <p:cond delay="999"/>
                                          </p:stCondLst>
                                        </p:cTn>
                                        <p:tgtEl>
                                          <p:spTgt spid="214"/>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xit" fill="hold" grpId="3" nodeType="clickEffect">
                                  <p:stCondLst>
                                    <p:cond delay="0"/>
                                  </p:stCondLst>
                                  <p:iterate>
                                    <p:tmAbs val="0"/>
                                  </p:iterate>
                                  <p:childTnLst>
                                    <p:animEffect transition="out" filter="fade">
                                      <p:cBhvr>
                                        <p:cTn id="15" dur="1000" fill="hold"/>
                                        <p:tgtEl>
                                          <p:spTgt spid="215"/>
                                        </p:tgtEl>
                                      </p:cBhvr>
                                    </p:animEffect>
                                    <p:set>
                                      <p:cBhvr>
                                        <p:cTn id="16" fill="hold">
                                          <p:stCondLst>
                                            <p:cond delay="999"/>
                                          </p:stCondLst>
                                        </p:cTn>
                                        <p:tgtEl>
                                          <p:spTgt spid="21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xit" fill="hold" grpId="4" nodeType="clickEffect">
                                  <p:stCondLst>
                                    <p:cond delay="0"/>
                                  </p:stCondLst>
                                  <p:iterate>
                                    <p:tmAbs val="0"/>
                                  </p:iterate>
                                  <p:childTnLst>
                                    <p:animEffect transition="out" filter="fade">
                                      <p:cBhvr>
                                        <p:cTn id="20" dur="1000" fill="hold"/>
                                        <p:tgtEl>
                                          <p:spTgt spid="216"/>
                                        </p:tgtEl>
                                      </p:cBhvr>
                                    </p:animEffect>
                                    <p:set>
                                      <p:cBhvr>
                                        <p:cTn id="21" fill="hold">
                                          <p:stCondLst>
                                            <p:cond delay="999"/>
                                          </p:stCondLst>
                                        </p:cTn>
                                        <p:tgtEl>
                                          <p:spTgt spid="2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 grpId="1" animBg="1" advAuto="0"/>
      <p:bldP spid="214" grpId="2" animBg="1" advAuto="0"/>
      <p:bldP spid="215" grpId="3" animBg="1" advAuto="0"/>
      <p:bldP spid="216" grpId="4"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8" name="图像" descr="图像"/>
          <p:cNvPicPr>
            <a:picLocks noChangeAspect="1"/>
          </p:cNvPicPr>
          <p:nvPr/>
        </p:nvPicPr>
        <p:blipFill>
          <a:blip r:embed="rId2">
            <a:alphaModFix amt="6454"/>
          </a:blip>
          <a:stretch>
            <a:fillRect/>
          </a:stretch>
        </p:blipFill>
        <p:spPr>
          <a:xfrm>
            <a:off x="7925379" y="-3067649"/>
            <a:ext cx="13682730" cy="16474287"/>
          </a:xfrm>
          <a:prstGeom prst="rect">
            <a:avLst/>
          </a:prstGeom>
          <a:ln w="12700">
            <a:miter lim="400000"/>
          </a:ln>
        </p:spPr>
      </p:pic>
      <p:sp>
        <p:nvSpPr>
          <p:cNvPr id="219" name="交互流程"/>
          <p:cNvSpPr txBox="1"/>
          <p:nvPr/>
        </p:nvSpPr>
        <p:spPr>
          <a:xfrm>
            <a:off x="671131" y="2318746"/>
            <a:ext cx="3591308"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latin typeface="FZJunHeiS-DB-GB"/>
                <a:ea typeface="FZJunHeiS-DB-GB"/>
                <a:cs typeface="FZJunHeiS-DB-GB"/>
                <a:sym typeface="FZJunHeiS-DB-GB"/>
              </a:defRPr>
            </a:lvl1pPr>
          </a:lstStyle>
          <a:p>
            <a:r>
              <a:t>交互流程</a:t>
            </a:r>
          </a:p>
        </p:txBody>
      </p:sp>
      <p:sp>
        <p:nvSpPr>
          <p:cNvPr id="220" name="向SUSI GENE倾诉——等待孵化——生成SUSI生物——分享"/>
          <p:cNvSpPr txBox="1"/>
          <p:nvPr/>
        </p:nvSpPr>
        <p:spPr>
          <a:xfrm>
            <a:off x="3243587" y="4702518"/>
            <a:ext cx="20389935" cy="12657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6000">
                <a:latin typeface="FZYouXian-Z09"/>
                <a:ea typeface="FZYouXian-Z09"/>
                <a:cs typeface="FZYouXian-Z09"/>
                <a:sym typeface="FZYouXian-Z09"/>
              </a:defRPr>
            </a:lvl1pPr>
          </a:lstStyle>
          <a:p>
            <a:r>
              <a:t>向SUSI GENE倾诉——等待孵化——生成SUSI生物——分享</a:t>
            </a:r>
          </a:p>
        </p:txBody>
      </p:sp>
      <p:sp>
        <p:nvSpPr>
          <p:cNvPr id="221" name="带肩膀的头像"/>
          <p:cNvSpPr/>
          <p:nvPr/>
        </p:nvSpPr>
        <p:spPr>
          <a:xfrm>
            <a:off x="1233546" y="4582964"/>
            <a:ext cx="1353987" cy="1173062"/>
          </a:xfrm>
          <a:custGeom>
            <a:avLst/>
            <a:gdLst/>
            <a:ahLst/>
            <a:cxnLst>
              <a:cxn ang="0">
                <a:pos x="wd2" y="hd2"/>
              </a:cxn>
              <a:cxn ang="5400000">
                <a:pos x="wd2" y="hd2"/>
              </a:cxn>
              <a:cxn ang="10800000">
                <a:pos x="wd2" y="hd2"/>
              </a:cxn>
              <a:cxn ang="16200000">
                <a:pos x="wd2" y="hd2"/>
              </a:cxn>
            </a:cxnLst>
            <a:rect l="0" t="0" r="r" b="b"/>
            <a:pathLst>
              <a:path w="21600" h="21600" extrusionOk="0">
                <a:moveTo>
                  <a:pt x="10801" y="0"/>
                </a:moveTo>
                <a:cubicBezTo>
                  <a:pt x="8419" y="0"/>
                  <a:pt x="7041" y="1374"/>
                  <a:pt x="6553" y="3337"/>
                </a:cubicBezTo>
                <a:cubicBezTo>
                  <a:pt x="6322" y="4269"/>
                  <a:pt x="6312" y="5365"/>
                  <a:pt x="6383" y="6556"/>
                </a:cubicBezTo>
                <a:cubicBezTo>
                  <a:pt x="6251" y="6550"/>
                  <a:pt x="6103" y="6550"/>
                  <a:pt x="5944" y="6556"/>
                </a:cubicBezTo>
                <a:cubicBezTo>
                  <a:pt x="5170" y="6600"/>
                  <a:pt x="5740" y="8660"/>
                  <a:pt x="6261" y="9870"/>
                </a:cubicBezTo>
                <a:cubicBezTo>
                  <a:pt x="6371" y="10117"/>
                  <a:pt x="6602" y="10060"/>
                  <a:pt x="6700" y="10028"/>
                </a:cubicBezTo>
                <a:cubicBezTo>
                  <a:pt x="6898" y="12074"/>
                  <a:pt x="7173" y="12688"/>
                  <a:pt x="7865" y="13587"/>
                </a:cubicBezTo>
                <a:lnTo>
                  <a:pt x="7853" y="14563"/>
                </a:lnTo>
                <a:cubicBezTo>
                  <a:pt x="7836" y="15893"/>
                  <a:pt x="7177" y="16995"/>
                  <a:pt x="6102" y="17704"/>
                </a:cubicBezTo>
                <a:cubicBezTo>
                  <a:pt x="6014" y="17761"/>
                  <a:pt x="5927" y="17818"/>
                  <a:pt x="5839" y="17863"/>
                </a:cubicBezTo>
                <a:cubicBezTo>
                  <a:pt x="5335" y="18148"/>
                  <a:pt x="4780" y="18293"/>
                  <a:pt x="4221" y="18318"/>
                </a:cubicBezTo>
                <a:cubicBezTo>
                  <a:pt x="1630" y="18457"/>
                  <a:pt x="779" y="19820"/>
                  <a:pt x="0" y="21600"/>
                </a:cubicBezTo>
                <a:lnTo>
                  <a:pt x="10801" y="21600"/>
                </a:lnTo>
                <a:lnTo>
                  <a:pt x="21600" y="21600"/>
                </a:lnTo>
                <a:cubicBezTo>
                  <a:pt x="20821" y="19820"/>
                  <a:pt x="19970" y="18457"/>
                  <a:pt x="17379" y="18318"/>
                </a:cubicBezTo>
                <a:cubicBezTo>
                  <a:pt x="16820" y="18286"/>
                  <a:pt x="16260" y="18148"/>
                  <a:pt x="15761" y="17863"/>
                </a:cubicBezTo>
                <a:cubicBezTo>
                  <a:pt x="15678" y="17812"/>
                  <a:pt x="15591" y="17761"/>
                  <a:pt x="15498" y="17704"/>
                </a:cubicBezTo>
                <a:cubicBezTo>
                  <a:pt x="14423" y="16995"/>
                  <a:pt x="13758" y="15893"/>
                  <a:pt x="13747" y="14563"/>
                </a:cubicBezTo>
                <a:lnTo>
                  <a:pt x="13737" y="13587"/>
                </a:lnTo>
                <a:cubicBezTo>
                  <a:pt x="14428" y="12688"/>
                  <a:pt x="14697" y="12074"/>
                  <a:pt x="14900" y="10028"/>
                </a:cubicBezTo>
                <a:cubicBezTo>
                  <a:pt x="14993" y="10066"/>
                  <a:pt x="15229" y="10123"/>
                  <a:pt x="15339" y="9870"/>
                </a:cubicBezTo>
                <a:cubicBezTo>
                  <a:pt x="15865" y="8660"/>
                  <a:pt x="16431" y="6600"/>
                  <a:pt x="15658" y="6556"/>
                </a:cubicBezTo>
                <a:cubicBezTo>
                  <a:pt x="15498" y="6550"/>
                  <a:pt x="15350" y="6543"/>
                  <a:pt x="15219" y="6556"/>
                </a:cubicBezTo>
                <a:cubicBezTo>
                  <a:pt x="15290" y="5371"/>
                  <a:pt x="15283" y="4269"/>
                  <a:pt x="15047" y="3337"/>
                </a:cubicBezTo>
                <a:cubicBezTo>
                  <a:pt x="14559" y="1374"/>
                  <a:pt x="13183" y="0"/>
                  <a:pt x="10801" y="0"/>
                </a:cubicBezTo>
                <a:close/>
              </a:path>
            </a:pathLst>
          </a:custGeom>
          <a:solidFill>
            <a:srgbClr val="FFFFFF"/>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222" name="收音——识别分析——组合各情绪维度特征——生成海报"/>
          <p:cNvSpPr txBox="1"/>
          <p:nvPr/>
        </p:nvSpPr>
        <p:spPr>
          <a:xfrm>
            <a:off x="3206340" y="8254531"/>
            <a:ext cx="22837919"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6100">
                <a:latin typeface="FZYouXian-Z09"/>
                <a:ea typeface="FZYouXian-Z09"/>
                <a:cs typeface="FZYouXian-Z09"/>
                <a:sym typeface="FZYouXian-Z09"/>
              </a:defRPr>
            </a:lvl1pPr>
          </a:lstStyle>
          <a:p>
            <a:r>
              <a:t>收音——识别分析——组合各情绪维度特征——生成海报</a:t>
            </a:r>
          </a:p>
        </p:txBody>
      </p:sp>
      <p:sp>
        <p:nvSpPr>
          <p:cNvPr id="223" name="函数图"/>
          <p:cNvSpPr/>
          <p:nvPr/>
        </p:nvSpPr>
        <p:spPr>
          <a:xfrm>
            <a:off x="1273445" y="8125862"/>
            <a:ext cx="1274190" cy="1265784"/>
          </a:xfrm>
          <a:custGeom>
            <a:avLst/>
            <a:gdLst/>
            <a:ahLst/>
            <a:cxnLst>
              <a:cxn ang="0">
                <a:pos x="wd2" y="hd2"/>
              </a:cxn>
              <a:cxn ang="5400000">
                <a:pos x="wd2" y="hd2"/>
              </a:cxn>
              <a:cxn ang="10800000">
                <a:pos x="wd2" y="hd2"/>
              </a:cxn>
              <a:cxn ang="16200000">
                <a:pos x="wd2" y="hd2"/>
              </a:cxn>
            </a:cxnLst>
            <a:rect l="0" t="0" r="r" b="b"/>
            <a:pathLst>
              <a:path w="21600" h="21600" extrusionOk="0">
                <a:moveTo>
                  <a:pt x="193" y="0"/>
                </a:moveTo>
                <a:cubicBezTo>
                  <a:pt x="87" y="0"/>
                  <a:pt x="0" y="87"/>
                  <a:pt x="0" y="194"/>
                </a:cubicBezTo>
                <a:lnTo>
                  <a:pt x="0" y="21404"/>
                </a:lnTo>
                <a:cubicBezTo>
                  <a:pt x="0" y="21511"/>
                  <a:pt x="87" y="21600"/>
                  <a:pt x="193" y="21600"/>
                </a:cubicBezTo>
                <a:lnTo>
                  <a:pt x="21322" y="21600"/>
                </a:lnTo>
                <a:cubicBezTo>
                  <a:pt x="21428" y="21600"/>
                  <a:pt x="21514" y="21511"/>
                  <a:pt x="21514" y="21404"/>
                </a:cubicBezTo>
                <a:lnTo>
                  <a:pt x="21514" y="20822"/>
                </a:lnTo>
                <a:cubicBezTo>
                  <a:pt x="21514" y="20715"/>
                  <a:pt x="21428" y="20628"/>
                  <a:pt x="21322" y="20628"/>
                </a:cubicBezTo>
                <a:lnTo>
                  <a:pt x="1159" y="20628"/>
                </a:lnTo>
                <a:cubicBezTo>
                  <a:pt x="1052" y="20628"/>
                  <a:pt x="966" y="20539"/>
                  <a:pt x="966" y="20432"/>
                </a:cubicBezTo>
                <a:lnTo>
                  <a:pt x="966" y="194"/>
                </a:lnTo>
                <a:cubicBezTo>
                  <a:pt x="966" y="87"/>
                  <a:pt x="879" y="0"/>
                  <a:pt x="773" y="0"/>
                </a:cubicBezTo>
                <a:lnTo>
                  <a:pt x="193" y="0"/>
                </a:lnTo>
                <a:close/>
                <a:moveTo>
                  <a:pt x="4579" y="3635"/>
                </a:moveTo>
                <a:cubicBezTo>
                  <a:pt x="4069" y="3635"/>
                  <a:pt x="3973" y="4313"/>
                  <a:pt x="3893" y="5269"/>
                </a:cubicBezTo>
                <a:cubicBezTo>
                  <a:pt x="3826" y="6066"/>
                  <a:pt x="3789" y="7155"/>
                  <a:pt x="3747" y="8309"/>
                </a:cubicBezTo>
                <a:cubicBezTo>
                  <a:pt x="3722" y="9023"/>
                  <a:pt x="3694" y="9757"/>
                  <a:pt x="3660" y="10474"/>
                </a:cubicBezTo>
                <a:lnTo>
                  <a:pt x="1430" y="10474"/>
                </a:lnTo>
                <a:lnTo>
                  <a:pt x="1430" y="11230"/>
                </a:lnTo>
                <a:lnTo>
                  <a:pt x="4374" y="11230"/>
                </a:lnTo>
                <a:lnTo>
                  <a:pt x="4393" y="10873"/>
                </a:lnTo>
                <a:cubicBezTo>
                  <a:pt x="4437" y="10037"/>
                  <a:pt x="4467" y="9172"/>
                  <a:pt x="4497" y="8336"/>
                </a:cubicBezTo>
                <a:cubicBezTo>
                  <a:pt x="4526" y="7507"/>
                  <a:pt x="4560" y="6578"/>
                  <a:pt x="4607" y="5814"/>
                </a:cubicBezTo>
                <a:cubicBezTo>
                  <a:pt x="4621" y="5979"/>
                  <a:pt x="4635" y="6160"/>
                  <a:pt x="4648" y="6361"/>
                </a:cubicBezTo>
                <a:cubicBezTo>
                  <a:pt x="4720" y="7486"/>
                  <a:pt x="4764" y="8893"/>
                  <a:pt x="4805" y="10253"/>
                </a:cubicBezTo>
                <a:cubicBezTo>
                  <a:pt x="4814" y="10545"/>
                  <a:pt x="4823" y="10836"/>
                  <a:pt x="4832" y="11121"/>
                </a:cubicBezTo>
                <a:lnTo>
                  <a:pt x="4839" y="11340"/>
                </a:lnTo>
                <a:cubicBezTo>
                  <a:pt x="4882" y="12712"/>
                  <a:pt x="4923" y="14008"/>
                  <a:pt x="5011" y="14987"/>
                </a:cubicBezTo>
                <a:cubicBezTo>
                  <a:pt x="5108" y="16050"/>
                  <a:pt x="5236" y="16930"/>
                  <a:pt x="5835" y="16930"/>
                </a:cubicBezTo>
                <a:cubicBezTo>
                  <a:pt x="6373" y="16930"/>
                  <a:pt x="6497" y="16190"/>
                  <a:pt x="6594" y="15296"/>
                </a:cubicBezTo>
                <a:cubicBezTo>
                  <a:pt x="6678" y="14518"/>
                  <a:pt x="6726" y="13520"/>
                  <a:pt x="6772" y="12555"/>
                </a:cubicBezTo>
                <a:cubicBezTo>
                  <a:pt x="6796" y="12043"/>
                  <a:pt x="6820" y="11560"/>
                  <a:pt x="6847" y="11132"/>
                </a:cubicBezTo>
                <a:cubicBezTo>
                  <a:pt x="6861" y="10921"/>
                  <a:pt x="6874" y="10707"/>
                  <a:pt x="6888" y="10495"/>
                </a:cubicBezTo>
                <a:cubicBezTo>
                  <a:pt x="6933" y="9765"/>
                  <a:pt x="6992" y="8813"/>
                  <a:pt x="7072" y="8108"/>
                </a:cubicBezTo>
                <a:cubicBezTo>
                  <a:pt x="7130" y="8632"/>
                  <a:pt x="7171" y="9283"/>
                  <a:pt x="7206" y="9828"/>
                </a:cubicBezTo>
                <a:cubicBezTo>
                  <a:pt x="7234" y="10257"/>
                  <a:pt x="7265" y="10701"/>
                  <a:pt x="7300" y="11138"/>
                </a:cubicBezTo>
                <a:cubicBezTo>
                  <a:pt x="7355" y="11811"/>
                  <a:pt x="7430" y="12670"/>
                  <a:pt x="7538" y="13325"/>
                </a:cubicBezTo>
                <a:cubicBezTo>
                  <a:pt x="7649" y="13995"/>
                  <a:pt x="7799" y="14650"/>
                  <a:pt x="8291" y="14650"/>
                </a:cubicBezTo>
                <a:cubicBezTo>
                  <a:pt x="8807" y="14650"/>
                  <a:pt x="8920" y="13936"/>
                  <a:pt x="8993" y="13463"/>
                </a:cubicBezTo>
                <a:cubicBezTo>
                  <a:pt x="9075" y="12940"/>
                  <a:pt x="9130" y="12285"/>
                  <a:pt x="9183" y="11651"/>
                </a:cubicBezTo>
                <a:cubicBezTo>
                  <a:pt x="9198" y="11475"/>
                  <a:pt x="9212" y="11303"/>
                  <a:pt x="9226" y="11141"/>
                </a:cubicBezTo>
                <a:cubicBezTo>
                  <a:pt x="9311" y="10194"/>
                  <a:pt x="9403" y="9541"/>
                  <a:pt x="9501" y="9185"/>
                </a:cubicBezTo>
                <a:cubicBezTo>
                  <a:pt x="9633" y="9696"/>
                  <a:pt x="9726" y="10669"/>
                  <a:pt x="9771" y="11144"/>
                </a:cubicBezTo>
                <a:cubicBezTo>
                  <a:pt x="9831" y="11767"/>
                  <a:pt x="9905" y="12254"/>
                  <a:pt x="9993" y="12594"/>
                </a:cubicBezTo>
                <a:cubicBezTo>
                  <a:pt x="10054" y="12832"/>
                  <a:pt x="10198" y="13391"/>
                  <a:pt x="10653" y="13391"/>
                </a:cubicBezTo>
                <a:cubicBezTo>
                  <a:pt x="11032" y="13391"/>
                  <a:pt x="11217" y="12975"/>
                  <a:pt x="11349" y="12567"/>
                </a:cubicBezTo>
                <a:cubicBezTo>
                  <a:pt x="11467" y="12203"/>
                  <a:pt x="11579" y="11704"/>
                  <a:pt x="11661" y="11165"/>
                </a:cubicBezTo>
                <a:cubicBezTo>
                  <a:pt x="11745" y="10615"/>
                  <a:pt x="11876" y="10261"/>
                  <a:pt x="11971" y="10086"/>
                </a:cubicBezTo>
                <a:cubicBezTo>
                  <a:pt x="12053" y="10269"/>
                  <a:pt x="12153" y="10639"/>
                  <a:pt x="12271" y="11188"/>
                </a:cubicBezTo>
                <a:cubicBezTo>
                  <a:pt x="12485" y="12183"/>
                  <a:pt x="12763" y="12626"/>
                  <a:pt x="13173" y="12626"/>
                </a:cubicBezTo>
                <a:cubicBezTo>
                  <a:pt x="13612" y="12626"/>
                  <a:pt x="13946" y="12143"/>
                  <a:pt x="14166" y="11193"/>
                </a:cubicBezTo>
                <a:cubicBezTo>
                  <a:pt x="14230" y="10915"/>
                  <a:pt x="14317" y="10721"/>
                  <a:pt x="14384" y="10609"/>
                </a:cubicBezTo>
                <a:cubicBezTo>
                  <a:pt x="14442" y="10712"/>
                  <a:pt x="14507" y="10855"/>
                  <a:pt x="14553" y="10955"/>
                </a:cubicBezTo>
                <a:cubicBezTo>
                  <a:pt x="14603" y="11064"/>
                  <a:pt x="14655" y="11175"/>
                  <a:pt x="14711" y="11283"/>
                </a:cubicBezTo>
                <a:cubicBezTo>
                  <a:pt x="14963" y="11766"/>
                  <a:pt x="15162" y="12149"/>
                  <a:pt x="15638" y="12149"/>
                </a:cubicBezTo>
                <a:cubicBezTo>
                  <a:pt x="16094" y="12149"/>
                  <a:pt x="16314" y="11747"/>
                  <a:pt x="16475" y="11453"/>
                </a:cubicBezTo>
                <a:cubicBezTo>
                  <a:pt x="16502" y="11402"/>
                  <a:pt x="16532" y="11350"/>
                  <a:pt x="16562" y="11300"/>
                </a:cubicBezTo>
                <a:cubicBezTo>
                  <a:pt x="16588" y="11255"/>
                  <a:pt x="16611" y="11213"/>
                  <a:pt x="16634" y="11173"/>
                </a:cubicBezTo>
                <a:cubicBezTo>
                  <a:pt x="16703" y="11053"/>
                  <a:pt x="16782" y="10918"/>
                  <a:pt x="16828" y="10864"/>
                </a:cubicBezTo>
                <a:cubicBezTo>
                  <a:pt x="16903" y="10914"/>
                  <a:pt x="17032" y="11105"/>
                  <a:pt x="17112" y="11224"/>
                </a:cubicBezTo>
                <a:lnTo>
                  <a:pt x="17155" y="11291"/>
                </a:lnTo>
                <a:cubicBezTo>
                  <a:pt x="17177" y="11324"/>
                  <a:pt x="17200" y="11356"/>
                  <a:pt x="17222" y="11389"/>
                </a:cubicBezTo>
                <a:cubicBezTo>
                  <a:pt x="17416" y="11682"/>
                  <a:pt x="17656" y="12047"/>
                  <a:pt x="18076" y="12047"/>
                </a:cubicBezTo>
                <a:cubicBezTo>
                  <a:pt x="18508" y="12047"/>
                  <a:pt x="18724" y="11727"/>
                  <a:pt x="18882" y="11494"/>
                </a:cubicBezTo>
                <a:cubicBezTo>
                  <a:pt x="18919" y="11439"/>
                  <a:pt x="18953" y="11387"/>
                  <a:pt x="18989" y="11340"/>
                </a:cubicBezTo>
                <a:cubicBezTo>
                  <a:pt x="19096" y="11202"/>
                  <a:pt x="19183" y="11125"/>
                  <a:pt x="19231" y="11090"/>
                </a:cubicBezTo>
                <a:cubicBezTo>
                  <a:pt x="19285" y="11117"/>
                  <a:pt x="19403" y="11188"/>
                  <a:pt x="19622" y="11387"/>
                </a:cubicBezTo>
                <a:cubicBezTo>
                  <a:pt x="19919" y="11658"/>
                  <a:pt x="20277" y="11689"/>
                  <a:pt x="20520" y="11689"/>
                </a:cubicBezTo>
                <a:cubicBezTo>
                  <a:pt x="20701" y="11689"/>
                  <a:pt x="20939" y="11612"/>
                  <a:pt x="21281" y="11494"/>
                </a:cubicBezTo>
                <a:cubicBezTo>
                  <a:pt x="21406" y="11451"/>
                  <a:pt x="21535" y="11406"/>
                  <a:pt x="21600" y="11391"/>
                </a:cubicBezTo>
                <a:lnTo>
                  <a:pt x="21429" y="10655"/>
                </a:lnTo>
                <a:cubicBezTo>
                  <a:pt x="21326" y="10679"/>
                  <a:pt x="21192" y="10724"/>
                  <a:pt x="21037" y="10778"/>
                </a:cubicBezTo>
                <a:cubicBezTo>
                  <a:pt x="20885" y="10831"/>
                  <a:pt x="20601" y="10929"/>
                  <a:pt x="20520" y="10933"/>
                </a:cubicBezTo>
                <a:cubicBezTo>
                  <a:pt x="20323" y="10933"/>
                  <a:pt x="20208" y="10903"/>
                  <a:pt x="20125" y="10827"/>
                </a:cubicBezTo>
                <a:cubicBezTo>
                  <a:pt x="19729" y="10468"/>
                  <a:pt x="19465" y="10321"/>
                  <a:pt x="19209" y="10321"/>
                </a:cubicBezTo>
                <a:cubicBezTo>
                  <a:pt x="18891" y="10321"/>
                  <a:pt x="18593" y="10623"/>
                  <a:pt x="18398" y="10876"/>
                </a:cubicBezTo>
                <a:cubicBezTo>
                  <a:pt x="18347" y="10942"/>
                  <a:pt x="18300" y="11009"/>
                  <a:pt x="18260" y="11068"/>
                </a:cubicBezTo>
                <a:cubicBezTo>
                  <a:pt x="18214" y="11137"/>
                  <a:pt x="18131" y="11262"/>
                  <a:pt x="18089" y="11288"/>
                </a:cubicBezTo>
                <a:cubicBezTo>
                  <a:pt x="18025" y="11240"/>
                  <a:pt x="17915" y="11074"/>
                  <a:pt x="17848" y="10972"/>
                </a:cubicBezTo>
                <a:cubicBezTo>
                  <a:pt x="17824" y="10936"/>
                  <a:pt x="17800" y="10899"/>
                  <a:pt x="17776" y="10864"/>
                </a:cubicBezTo>
                <a:lnTo>
                  <a:pt x="17734" y="10800"/>
                </a:lnTo>
                <a:cubicBezTo>
                  <a:pt x="17524" y="10488"/>
                  <a:pt x="17262" y="10100"/>
                  <a:pt x="16820" y="10100"/>
                </a:cubicBezTo>
                <a:cubicBezTo>
                  <a:pt x="16386" y="10100"/>
                  <a:pt x="16200" y="10421"/>
                  <a:pt x="15985" y="10793"/>
                </a:cubicBezTo>
                <a:cubicBezTo>
                  <a:pt x="15963" y="10832"/>
                  <a:pt x="15940" y="10873"/>
                  <a:pt x="15915" y="10916"/>
                </a:cubicBezTo>
                <a:cubicBezTo>
                  <a:pt x="15881" y="10974"/>
                  <a:pt x="15849" y="11031"/>
                  <a:pt x="15817" y="11089"/>
                </a:cubicBezTo>
                <a:cubicBezTo>
                  <a:pt x="15768" y="11179"/>
                  <a:pt x="15689" y="11322"/>
                  <a:pt x="15636" y="11379"/>
                </a:cubicBezTo>
                <a:cubicBezTo>
                  <a:pt x="15569" y="11303"/>
                  <a:pt x="15455" y="11083"/>
                  <a:pt x="15376" y="10932"/>
                </a:cubicBezTo>
                <a:cubicBezTo>
                  <a:pt x="15329" y="10841"/>
                  <a:pt x="15281" y="10738"/>
                  <a:pt x="15236" y="10638"/>
                </a:cubicBezTo>
                <a:cubicBezTo>
                  <a:pt x="15037" y="10207"/>
                  <a:pt x="14832" y="9760"/>
                  <a:pt x="14392" y="9760"/>
                </a:cubicBezTo>
                <a:cubicBezTo>
                  <a:pt x="14192" y="9760"/>
                  <a:pt x="13698" y="9883"/>
                  <a:pt x="13435" y="11021"/>
                </a:cubicBezTo>
                <a:cubicBezTo>
                  <a:pt x="13357" y="11357"/>
                  <a:pt x="13273" y="11579"/>
                  <a:pt x="13205" y="11715"/>
                </a:cubicBezTo>
                <a:cubicBezTo>
                  <a:pt x="13148" y="11575"/>
                  <a:pt x="13076" y="11355"/>
                  <a:pt x="13006" y="11028"/>
                </a:cubicBezTo>
                <a:cubicBezTo>
                  <a:pt x="12807" y="10105"/>
                  <a:pt x="12620" y="9232"/>
                  <a:pt x="11964" y="9232"/>
                </a:cubicBezTo>
                <a:cubicBezTo>
                  <a:pt x="11677" y="9232"/>
                  <a:pt x="11160" y="9468"/>
                  <a:pt x="10918" y="11050"/>
                </a:cubicBezTo>
                <a:cubicBezTo>
                  <a:pt x="10841" y="11554"/>
                  <a:pt x="10754" y="11935"/>
                  <a:pt x="10675" y="12204"/>
                </a:cubicBezTo>
                <a:cubicBezTo>
                  <a:pt x="10626" y="11959"/>
                  <a:pt x="10570" y="11599"/>
                  <a:pt x="10519" y="11072"/>
                </a:cubicBezTo>
                <a:cubicBezTo>
                  <a:pt x="10347" y="9278"/>
                  <a:pt x="10207" y="8177"/>
                  <a:pt x="9518" y="8177"/>
                </a:cubicBezTo>
                <a:cubicBezTo>
                  <a:pt x="8791" y="8177"/>
                  <a:pt x="8635" y="9324"/>
                  <a:pt x="8479" y="11073"/>
                </a:cubicBezTo>
                <a:cubicBezTo>
                  <a:pt x="8464" y="11237"/>
                  <a:pt x="8450" y="11410"/>
                  <a:pt x="8435" y="11586"/>
                </a:cubicBezTo>
                <a:cubicBezTo>
                  <a:pt x="8399" y="12017"/>
                  <a:pt x="8343" y="12660"/>
                  <a:pt x="8274" y="13176"/>
                </a:cubicBezTo>
                <a:cubicBezTo>
                  <a:pt x="8205" y="12735"/>
                  <a:pt x="8129" y="12070"/>
                  <a:pt x="8048" y="11077"/>
                </a:cubicBezTo>
                <a:cubicBezTo>
                  <a:pt x="8013" y="10647"/>
                  <a:pt x="7985" y="10205"/>
                  <a:pt x="7957" y="9779"/>
                </a:cubicBezTo>
                <a:cubicBezTo>
                  <a:pt x="7906" y="8996"/>
                  <a:pt x="7857" y="8257"/>
                  <a:pt x="7778" y="7708"/>
                </a:cubicBezTo>
                <a:cubicBezTo>
                  <a:pt x="7718" y="7289"/>
                  <a:pt x="7605" y="6511"/>
                  <a:pt x="7054" y="6511"/>
                </a:cubicBezTo>
                <a:cubicBezTo>
                  <a:pt x="6549" y="6511"/>
                  <a:pt x="6428" y="7160"/>
                  <a:pt x="6333" y="7946"/>
                </a:cubicBezTo>
                <a:cubicBezTo>
                  <a:pt x="6250" y="8624"/>
                  <a:pt x="6196" y="9510"/>
                  <a:pt x="6138" y="10447"/>
                </a:cubicBezTo>
                <a:cubicBezTo>
                  <a:pt x="6125" y="10659"/>
                  <a:pt x="6111" y="10872"/>
                  <a:pt x="6098" y="11084"/>
                </a:cubicBezTo>
                <a:cubicBezTo>
                  <a:pt x="6070" y="11517"/>
                  <a:pt x="6047" y="12003"/>
                  <a:pt x="6022" y="12518"/>
                </a:cubicBezTo>
                <a:cubicBezTo>
                  <a:pt x="5981" y="13382"/>
                  <a:pt x="5921" y="14640"/>
                  <a:pt x="5820" y="15463"/>
                </a:cubicBezTo>
                <a:cubicBezTo>
                  <a:pt x="5790" y="15243"/>
                  <a:pt x="5761" y="14961"/>
                  <a:pt x="5734" y="14601"/>
                </a:cubicBezTo>
                <a:cubicBezTo>
                  <a:pt x="5665" y="13683"/>
                  <a:pt x="5629" y="12532"/>
                  <a:pt x="5590" y="11315"/>
                </a:cubicBezTo>
                <a:lnTo>
                  <a:pt x="5581" y="11095"/>
                </a:lnTo>
                <a:cubicBezTo>
                  <a:pt x="5572" y="10811"/>
                  <a:pt x="5564" y="10521"/>
                  <a:pt x="5555" y="10230"/>
                </a:cubicBezTo>
                <a:cubicBezTo>
                  <a:pt x="5509" y="8720"/>
                  <a:pt x="5461" y="7158"/>
                  <a:pt x="5374" y="5970"/>
                </a:cubicBezTo>
                <a:cubicBezTo>
                  <a:pt x="5325" y="5317"/>
                  <a:pt x="5270" y="4832"/>
                  <a:pt x="5203" y="4489"/>
                </a:cubicBezTo>
                <a:cubicBezTo>
                  <a:pt x="5148" y="4212"/>
                  <a:pt x="5034" y="3635"/>
                  <a:pt x="4579" y="3635"/>
                </a:cubicBezTo>
                <a:close/>
              </a:path>
            </a:pathLst>
          </a:custGeom>
          <a:solidFill>
            <a:srgbClr val="FFFFFF"/>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
        <p:nvSpPr>
          <p:cNvPr id="224" name="在SUSI APP输入情绪——等待孵化——生成SUSI生物——分享"/>
          <p:cNvSpPr txBox="1"/>
          <p:nvPr/>
        </p:nvSpPr>
        <p:spPr>
          <a:xfrm>
            <a:off x="3243587" y="6488607"/>
            <a:ext cx="20389935" cy="152670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5700">
                <a:latin typeface="FZYouXian-Z09"/>
                <a:ea typeface="FZYouXian-Z09"/>
                <a:cs typeface="FZYouXian-Z09"/>
                <a:sym typeface="FZYouXian-Z09"/>
              </a:defRPr>
            </a:lvl1pPr>
          </a:lstStyle>
          <a:p>
            <a:r>
              <a:t>在SUSI APP输入情绪——等待孵化——生成SUSI生物——分享</a:t>
            </a:r>
          </a:p>
        </p:txBody>
      </p:sp>
      <p:sp>
        <p:nvSpPr>
          <p:cNvPr id="225" name="电话"/>
          <p:cNvSpPr/>
          <p:nvPr/>
        </p:nvSpPr>
        <p:spPr>
          <a:xfrm>
            <a:off x="1539868" y="6177590"/>
            <a:ext cx="741343" cy="1526708"/>
          </a:xfrm>
          <a:custGeom>
            <a:avLst/>
            <a:gdLst/>
            <a:ahLst/>
            <a:cxnLst>
              <a:cxn ang="0">
                <a:pos x="wd2" y="hd2"/>
              </a:cxn>
              <a:cxn ang="5400000">
                <a:pos x="wd2" y="hd2"/>
              </a:cxn>
              <a:cxn ang="10800000">
                <a:pos x="wd2" y="hd2"/>
              </a:cxn>
              <a:cxn ang="16200000">
                <a:pos x="wd2" y="hd2"/>
              </a:cxn>
            </a:cxnLst>
            <a:rect l="0" t="0" r="r" b="b"/>
            <a:pathLst>
              <a:path w="21600" h="21600" extrusionOk="0">
                <a:moveTo>
                  <a:pt x="2068" y="0"/>
                </a:moveTo>
                <a:cubicBezTo>
                  <a:pt x="934" y="0"/>
                  <a:pt x="0" y="453"/>
                  <a:pt x="0" y="1004"/>
                </a:cubicBezTo>
                <a:lnTo>
                  <a:pt x="0" y="20596"/>
                </a:lnTo>
                <a:cubicBezTo>
                  <a:pt x="0" y="21152"/>
                  <a:pt x="934" y="21600"/>
                  <a:pt x="2068" y="21600"/>
                </a:cubicBezTo>
                <a:lnTo>
                  <a:pt x="19532" y="21600"/>
                </a:lnTo>
                <a:cubicBezTo>
                  <a:pt x="20666" y="21600"/>
                  <a:pt x="21600" y="21147"/>
                  <a:pt x="21600" y="20596"/>
                </a:cubicBezTo>
                <a:lnTo>
                  <a:pt x="21600" y="1004"/>
                </a:lnTo>
                <a:cubicBezTo>
                  <a:pt x="21600" y="453"/>
                  <a:pt x="20677" y="0"/>
                  <a:pt x="19532" y="0"/>
                </a:cubicBezTo>
                <a:lnTo>
                  <a:pt x="2068" y="0"/>
                </a:lnTo>
                <a:close/>
                <a:moveTo>
                  <a:pt x="9142" y="1350"/>
                </a:moveTo>
                <a:lnTo>
                  <a:pt x="12468" y="1350"/>
                </a:lnTo>
                <a:cubicBezTo>
                  <a:pt x="12758" y="1350"/>
                  <a:pt x="12990" y="1463"/>
                  <a:pt x="12990" y="1604"/>
                </a:cubicBezTo>
                <a:cubicBezTo>
                  <a:pt x="12990" y="1744"/>
                  <a:pt x="12758" y="1858"/>
                  <a:pt x="12468" y="1858"/>
                </a:cubicBezTo>
                <a:lnTo>
                  <a:pt x="9142" y="1858"/>
                </a:lnTo>
                <a:cubicBezTo>
                  <a:pt x="8853" y="1858"/>
                  <a:pt x="8621" y="1744"/>
                  <a:pt x="8621" y="1604"/>
                </a:cubicBezTo>
                <a:cubicBezTo>
                  <a:pt x="8621" y="1463"/>
                  <a:pt x="8853" y="1350"/>
                  <a:pt x="9142" y="1350"/>
                </a:cubicBezTo>
                <a:close/>
                <a:moveTo>
                  <a:pt x="1477" y="2927"/>
                </a:moveTo>
                <a:lnTo>
                  <a:pt x="20123" y="2927"/>
                </a:lnTo>
                <a:lnTo>
                  <a:pt x="20123" y="18985"/>
                </a:lnTo>
                <a:lnTo>
                  <a:pt x="1477" y="18985"/>
                </a:lnTo>
                <a:lnTo>
                  <a:pt x="1477" y="2927"/>
                </a:lnTo>
                <a:close/>
              </a:path>
            </a:pathLst>
          </a:custGeom>
          <a:solidFill>
            <a:srgbClr val="FFFFFF"/>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 presetClass="entr" presetSubtype="8" fill="hold" grpId="1" nodeType="clickEffect">
                                  <p:stCondLst>
                                    <p:cond delay="0"/>
                                  </p:stCondLst>
                                  <p:iterate>
                                    <p:tmAbs val="0"/>
                                  </p:iterate>
                                  <p:childTnLst>
                                    <p:set>
                                      <p:cBhvr>
                                        <p:cTn id="6" fill="hold"/>
                                        <p:tgtEl>
                                          <p:spTgt spid="221"/>
                                        </p:tgtEl>
                                        <p:attrNameLst>
                                          <p:attrName>style.visibility</p:attrName>
                                        </p:attrNameLst>
                                      </p:cBhvr>
                                      <p:to>
                                        <p:strVal val="visible"/>
                                      </p:to>
                                    </p:set>
                                    <p:anim calcmode="lin" valueType="num">
                                      <p:cBhvr>
                                        <p:cTn id="7" dur="300" fill="hold"/>
                                        <p:tgtEl>
                                          <p:spTgt spid="221"/>
                                        </p:tgtEl>
                                        <p:attrNameLst>
                                          <p:attrName>ppt_x</p:attrName>
                                        </p:attrNameLst>
                                      </p:cBhvr>
                                      <p:tavLst>
                                        <p:tav tm="0">
                                          <p:val>
                                            <p:strVal val="0-#ppt_w/2"/>
                                          </p:val>
                                        </p:tav>
                                        <p:tav tm="100000">
                                          <p:val>
                                            <p:strVal val="#ppt_x"/>
                                          </p:val>
                                        </p:tav>
                                      </p:tavLst>
                                    </p:anim>
                                    <p:anim calcmode="lin" valueType="num">
                                      <p:cBhvr>
                                        <p:cTn id="8" dur="300" fill="hold"/>
                                        <p:tgtEl>
                                          <p:spTgt spid="22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fill="hold" grpId="2" nodeType="clickEffect">
                                  <p:stCondLst>
                                    <p:cond delay="0"/>
                                  </p:stCondLst>
                                  <p:iterate>
                                    <p:tmAbs val="0"/>
                                  </p:iterate>
                                  <p:childTnLst>
                                    <p:set>
                                      <p:cBhvr>
                                        <p:cTn id="12" fill="hold"/>
                                        <p:tgtEl>
                                          <p:spTgt spid="220"/>
                                        </p:tgtEl>
                                        <p:attrNameLst>
                                          <p:attrName>style.visibility</p:attrName>
                                        </p:attrNameLst>
                                      </p:cBhvr>
                                      <p:to>
                                        <p:strVal val="visible"/>
                                      </p:to>
                                    </p:set>
                                    <p:animEffect transition="in" filter="fade">
                                      <p:cBhvr>
                                        <p:cTn id="13" dur="1500"/>
                                        <p:tgtEl>
                                          <p:spTgt spid="220"/>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3" nodeType="clickEffect">
                                  <p:stCondLst>
                                    <p:cond delay="0"/>
                                  </p:stCondLst>
                                  <p:iterate>
                                    <p:tmAbs val="0"/>
                                  </p:iterate>
                                  <p:childTnLst>
                                    <p:set>
                                      <p:cBhvr>
                                        <p:cTn id="17" fill="hold"/>
                                        <p:tgtEl>
                                          <p:spTgt spid="225"/>
                                        </p:tgtEl>
                                        <p:attrNameLst>
                                          <p:attrName>style.visibility</p:attrName>
                                        </p:attrNameLst>
                                      </p:cBhvr>
                                      <p:to>
                                        <p:strVal val="visible"/>
                                      </p:to>
                                    </p:set>
                                    <p:anim calcmode="lin" valueType="num">
                                      <p:cBhvr>
                                        <p:cTn id="18" dur="300" fill="hold"/>
                                        <p:tgtEl>
                                          <p:spTgt spid="225"/>
                                        </p:tgtEl>
                                        <p:attrNameLst>
                                          <p:attrName>ppt_x</p:attrName>
                                        </p:attrNameLst>
                                      </p:cBhvr>
                                      <p:tavLst>
                                        <p:tav tm="0">
                                          <p:val>
                                            <p:strVal val="0-#ppt_w/2"/>
                                          </p:val>
                                        </p:tav>
                                        <p:tav tm="100000">
                                          <p:val>
                                            <p:strVal val="#ppt_x"/>
                                          </p:val>
                                        </p:tav>
                                      </p:tavLst>
                                    </p:anim>
                                    <p:anim calcmode="lin" valueType="num">
                                      <p:cBhvr>
                                        <p:cTn id="19" dur="300" fill="hold"/>
                                        <p:tgtEl>
                                          <p:spTgt spid="225"/>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fill="hold" grpId="4" nodeType="clickEffect">
                                  <p:stCondLst>
                                    <p:cond delay="0"/>
                                  </p:stCondLst>
                                  <p:iterate>
                                    <p:tmAbs val="0"/>
                                  </p:iterate>
                                  <p:childTnLst>
                                    <p:set>
                                      <p:cBhvr>
                                        <p:cTn id="23" fill="hold"/>
                                        <p:tgtEl>
                                          <p:spTgt spid="224"/>
                                        </p:tgtEl>
                                        <p:attrNameLst>
                                          <p:attrName>style.visibility</p:attrName>
                                        </p:attrNameLst>
                                      </p:cBhvr>
                                      <p:to>
                                        <p:strVal val="visible"/>
                                      </p:to>
                                    </p:set>
                                    <p:animEffect transition="in" filter="fade">
                                      <p:cBhvr>
                                        <p:cTn id="24" dur="1500"/>
                                        <p:tgtEl>
                                          <p:spTgt spid="224"/>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5" nodeType="clickEffect">
                                  <p:stCondLst>
                                    <p:cond delay="0"/>
                                  </p:stCondLst>
                                  <p:iterate>
                                    <p:tmAbs val="0"/>
                                  </p:iterate>
                                  <p:childTnLst>
                                    <p:set>
                                      <p:cBhvr>
                                        <p:cTn id="28" fill="hold"/>
                                        <p:tgtEl>
                                          <p:spTgt spid="223"/>
                                        </p:tgtEl>
                                        <p:attrNameLst>
                                          <p:attrName>style.visibility</p:attrName>
                                        </p:attrNameLst>
                                      </p:cBhvr>
                                      <p:to>
                                        <p:strVal val="visible"/>
                                      </p:to>
                                    </p:set>
                                    <p:anim calcmode="lin" valueType="num">
                                      <p:cBhvr>
                                        <p:cTn id="29" dur="300" fill="hold"/>
                                        <p:tgtEl>
                                          <p:spTgt spid="223"/>
                                        </p:tgtEl>
                                        <p:attrNameLst>
                                          <p:attrName>ppt_x</p:attrName>
                                        </p:attrNameLst>
                                      </p:cBhvr>
                                      <p:tavLst>
                                        <p:tav tm="0">
                                          <p:val>
                                            <p:strVal val="0-#ppt_w/2"/>
                                          </p:val>
                                        </p:tav>
                                        <p:tav tm="100000">
                                          <p:val>
                                            <p:strVal val="#ppt_x"/>
                                          </p:val>
                                        </p:tav>
                                      </p:tavLst>
                                    </p:anim>
                                    <p:anim calcmode="lin" valueType="num">
                                      <p:cBhvr>
                                        <p:cTn id="30" dur="300" fill="hold"/>
                                        <p:tgtEl>
                                          <p:spTgt spid="223"/>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ntr" fill="hold" grpId="6" nodeType="clickEffect">
                                  <p:stCondLst>
                                    <p:cond delay="0"/>
                                  </p:stCondLst>
                                  <p:iterate>
                                    <p:tmAbs val="0"/>
                                  </p:iterate>
                                  <p:childTnLst>
                                    <p:set>
                                      <p:cBhvr>
                                        <p:cTn id="34" fill="hold"/>
                                        <p:tgtEl>
                                          <p:spTgt spid="222"/>
                                        </p:tgtEl>
                                        <p:attrNameLst>
                                          <p:attrName>style.visibility</p:attrName>
                                        </p:attrNameLst>
                                      </p:cBhvr>
                                      <p:to>
                                        <p:strVal val="visible"/>
                                      </p:to>
                                    </p:set>
                                    <p:animEffect transition="in" filter="fade">
                                      <p:cBhvr>
                                        <p:cTn id="35" dur="1500"/>
                                        <p:tgtEl>
                                          <p:spTgt spid="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0" grpId="2" animBg="1" advAuto="0"/>
      <p:bldP spid="221" grpId="1" animBg="1" advAuto="0"/>
      <p:bldP spid="222" grpId="6" animBg="1" advAuto="0"/>
      <p:bldP spid="223" grpId="5" animBg="1" advAuto="0"/>
      <p:bldP spid="224" grpId="4" animBg="1" advAuto="0"/>
      <p:bldP spid="225" grpId="3"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7" name="WechatIMG1011.jpeg" descr="WechatIMG1011.jpeg"/>
          <p:cNvPicPr>
            <a:picLocks noChangeAspect="1"/>
          </p:cNvPicPr>
          <p:nvPr/>
        </p:nvPicPr>
        <p:blipFill>
          <a:blip r:embed="rId2">
            <a:alphaModFix amt="46153"/>
          </a:blip>
          <a:stretch>
            <a:fillRect/>
          </a:stretch>
        </p:blipFill>
        <p:spPr>
          <a:xfrm>
            <a:off x="-3295741" y="16410"/>
            <a:ext cx="26219266" cy="13683180"/>
          </a:xfrm>
          <a:prstGeom prst="rect">
            <a:avLst/>
          </a:prstGeom>
          <a:ln w="12700">
            <a:miter lim="400000"/>
          </a:ln>
        </p:spPr>
      </p:pic>
      <p:pic>
        <p:nvPicPr>
          <p:cNvPr id="228" name="WechatIMG1003.jpeg" descr="WechatIMG1003.jpeg"/>
          <p:cNvPicPr>
            <a:picLocks noChangeAspect="1"/>
          </p:cNvPicPr>
          <p:nvPr/>
        </p:nvPicPr>
        <p:blipFill>
          <a:blip r:embed="rId3"/>
          <a:stretch>
            <a:fillRect/>
          </a:stretch>
        </p:blipFill>
        <p:spPr>
          <a:xfrm>
            <a:off x="12356109" y="0"/>
            <a:ext cx="13716001" cy="13716001"/>
          </a:xfrm>
          <a:prstGeom prst="rect">
            <a:avLst/>
          </a:prstGeom>
          <a:ln w="12700">
            <a:miter lim="400000"/>
          </a:ln>
        </p:spPr>
      </p:pic>
      <p:sp>
        <p:nvSpPr>
          <p:cNvPr id="229" name="使用场景"/>
          <p:cNvSpPr txBox="1"/>
          <p:nvPr/>
        </p:nvSpPr>
        <p:spPr>
          <a:xfrm>
            <a:off x="671131" y="2318746"/>
            <a:ext cx="3591308" cy="22624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defTabSz="825500">
              <a:spcBef>
                <a:spcPts val="0"/>
              </a:spcBef>
              <a:defRPr sz="4900">
                <a:latin typeface="FZJunHeiS-DB-GB"/>
                <a:ea typeface="FZJunHeiS-DB-GB"/>
                <a:cs typeface="FZJunHeiS-DB-GB"/>
                <a:sym typeface="FZJunHeiS-DB-GB"/>
              </a:defRPr>
            </a:lvl1pPr>
          </a:lstStyle>
          <a:p>
            <a:r>
              <a:t>使用场景</a:t>
            </a:r>
          </a:p>
        </p:txBody>
      </p:sp>
      <p:sp>
        <p:nvSpPr>
          <p:cNvPr id="230" name="Wi-Fi"/>
          <p:cNvSpPr/>
          <p:nvPr/>
        </p:nvSpPr>
        <p:spPr>
          <a:xfrm rot="4047618">
            <a:off x="19626367" y="6153545"/>
            <a:ext cx="1567810" cy="1106942"/>
          </a:xfrm>
          <a:custGeom>
            <a:avLst/>
            <a:gdLst/>
            <a:ahLst/>
            <a:cxnLst>
              <a:cxn ang="0">
                <a:pos x="wd2" y="hd2"/>
              </a:cxn>
              <a:cxn ang="5400000">
                <a:pos x="wd2" y="hd2"/>
              </a:cxn>
              <a:cxn ang="10800000">
                <a:pos x="wd2" y="hd2"/>
              </a:cxn>
              <a:cxn ang="16200000">
                <a:pos x="wd2" y="hd2"/>
              </a:cxn>
            </a:cxnLst>
            <a:rect l="0" t="0" r="r" b="b"/>
            <a:pathLst>
              <a:path w="21600" h="21594" extrusionOk="0">
                <a:moveTo>
                  <a:pt x="11016" y="1"/>
                </a:moveTo>
                <a:cubicBezTo>
                  <a:pt x="10440" y="-6"/>
                  <a:pt x="9852" y="28"/>
                  <a:pt x="9254" y="108"/>
                </a:cubicBezTo>
                <a:cubicBezTo>
                  <a:pt x="5654" y="590"/>
                  <a:pt x="2584" y="2743"/>
                  <a:pt x="0" y="6311"/>
                </a:cubicBezTo>
                <a:cubicBezTo>
                  <a:pt x="523" y="7051"/>
                  <a:pt x="1031" y="7768"/>
                  <a:pt x="1542" y="8490"/>
                </a:cubicBezTo>
                <a:cubicBezTo>
                  <a:pt x="4129" y="4966"/>
                  <a:pt x="7202" y="3087"/>
                  <a:pt x="10803" y="3088"/>
                </a:cubicBezTo>
                <a:cubicBezTo>
                  <a:pt x="14405" y="3089"/>
                  <a:pt x="17479" y="4969"/>
                  <a:pt x="20053" y="8479"/>
                </a:cubicBezTo>
                <a:cubicBezTo>
                  <a:pt x="20563" y="7757"/>
                  <a:pt x="21073" y="7034"/>
                  <a:pt x="21600" y="6287"/>
                </a:cubicBezTo>
                <a:cubicBezTo>
                  <a:pt x="18572" y="2207"/>
                  <a:pt x="15051" y="49"/>
                  <a:pt x="11016" y="1"/>
                </a:cubicBezTo>
                <a:close/>
                <a:moveTo>
                  <a:pt x="10903" y="6177"/>
                </a:moveTo>
                <a:cubicBezTo>
                  <a:pt x="10489" y="6175"/>
                  <a:pt x="10067" y="6203"/>
                  <a:pt x="9637" y="6264"/>
                </a:cubicBezTo>
                <a:cubicBezTo>
                  <a:pt x="7088" y="6623"/>
                  <a:pt x="4914" y="8156"/>
                  <a:pt x="3088" y="10686"/>
                </a:cubicBezTo>
                <a:cubicBezTo>
                  <a:pt x="3610" y="11424"/>
                  <a:pt x="4116" y="12140"/>
                  <a:pt x="4629" y="12865"/>
                </a:cubicBezTo>
                <a:cubicBezTo>
                  <a:pt x="6353" y="10507"/>
                  <a:pt x="8410" y="9259"/>
                  <a:pt x="10808" y="9262"/>
                </a:cubicBezTo>
                <a:cubicBezTo>
                  <a:pt x="13205" y="9265"/>
                  <a:pt x="15259" y="10516"/>
                  <a:pt x="16966" y="12861"/>
                </a:cubicBezTo>
                <a:cubicBezTo>
                  <a:pt x="17482" y="12131"/>
                  <a:pt x="17992" y="11411"/>
                  <a:pt x="18515" y="10670"/>
                </a:cubicBezTo>
                <a:cubicBezTo>
                  <a:pt x="16338" y="7735"/>
                  <a:pt x="13804" y="6193"/>
                  <a:pt x="10903" y="6177"/>
                </a:cubicBezTo>
                <a:close/>
                <a:moveTo>
                  <a:pt x="10623" y="12349"/>
                </a:moveTo>
                <a:cubicBezTo>
                  <a:pt x="8942" y="12414"/>
                  <a:pt x="7322" y="13380"/>
                  <a:pt x="6195" y="15054"/>
                </a:cubicBezTo>
                <a:cubicBezTo>
                  <a:pt x="6706" y="15779"/>
                  <a:pt x="7218" y="16502"/>
                  <a:pt x="7729" y="17226"/>
                </a:cubicBezTo>
                <a:cubicBezTo>
                  <a:pt x="9410" y="14863"/>
                  <a:pt x="12154" y="14812"/>
                  <a:pt x="13873" y="17221"/>
                </a:cubicBezTo>
                <a:cubicBezTo>
                  <a:pt x="14391" y="16489"/>
                  <a:pt x="14903" y="15767"/>
                  <a:pt x="15414" y="15045"/>
                </a:cubicBezTo>
                <a:cubicBezTo>
                  <a:pt x="14046" y="13118"/>
                  <a:pt x="12303" y="12284"/>
                  <a:pt x="10623" y="12349"/>
                </a:cubicBezTo>
                <a:close/>
                <a:moveTo>
                  <a:pt x="10751" y="18531"/>
                </a:moveTo>
                <a:cubicBezTo>
                  <a:pt x="10182" y="18549"/>
                  <a:pt x="9631" y="18867"/>
                  <a:pt x="9280" y="19436"/>
                </a:cubicBezTo>
                <a:cubicBezTo>
                  <a:pt x="9791" y="20161"/>
                  <a:pt x="10300" y="20884"/>
                  <a:pt x="10802" y="21594"/>
                </a:cubicBezTo>
                <a:cubicBezTo>
                  <a:pt x="11307" y="20879"/>
                  <a:pt x="11819" y="20155"/>
                  <a:pt x="12331" y="19432"/>
                </a:cubicBezTo>
                <a:cubicBezTo>
                  <a:pt x="11907" y="18795"/>
                  <a:pt x="11320" y="18513"/>
                  <a:pt x="10751" y="18531"/>
                </a:cubicBezTo>
                <a:close/>
              </a:path>
            </a:pathLst>
          </a:custGeom>
          <a:solidFill>
            <a:schemeClr val="accent5">
              <a:hueOff val="106044"/>
              <a:satOff val="10158"/>
              <a:lumOff val="16042"/>
            </a:schemeClr>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228"/>
                                        </p:tgtEl>
                                        <p:attrNameLst>
                                          <p:attrName>style.visibility</p:attrName>
                                        </p:attrNameLst>
                                      </p:cBhvr>
                                      <p:to>
                                        <p:strVal val="visible"/>
                                      </p:to>
                                    </p:set>
                                    <p:animEffect transition="in" filter="fade">
                                      <p:cBhvr>
                                        <p:cTn id="7" dur="1000"/>
                                        <p:tgtEl>
                                          <p:spTgt spid="2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grpId="2" nodeType="clickEffect">
                                  <p:stCondLst>
                                    <p:cond delay="0"/>
                                  </p:stCondLst>
                                  <p:iterate>
                                    <p:tmAbs val="0"/>
                                  </p:iterate>
                                  <p:childTnLst>
                                    <p:set>
                                      <p:cBhvr>
                                        <p:cTn id="11" fill="hold"/>
                                        <p:tgtEl>
                                          <p:spTgt spid="230"/>
                                        </p:tgtEl>
                                        <p:attrNameLst>
                                          <p:attrName>style.visibility</p:attrName>
                                        </p:attrNameLst>
                                      </p:cBhvr>
                                      <p:to>
                                        <p:strVal val="visible"/>
                                      </p:to>
                                    </p:set>
                                    <p:animEffect transition="in" filter="fade">
                                      <p:cBhvr>
                                        <p:cTn id="12" dur="1000"/>
                                        <p:tgtEl>
                                          <p:spTgt spid="2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8" grpId="1" animBg="1" advAuto="0"/>
      <p:bldP spid="230" grpId="2" animBg="1" advAuto="0"/>
    </p:bldLst>
  </p:timing>
</p:sld>
</file>

<file path=ppt/theme/theme1.xml><?xml version="1.0" encoding="utf-8"?>
<a:theme xmlns:a="http://schemas.openxmlformats.org/drawingml/2006/main" name="22_ColorGradient">
  <a:themeElements>
    <a:clrScheme name="22_ColorGradient">
      <a:dk1>
        <a:srgbClr val="D000FF"/>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Avenir Next Demi Bold"/>
        <a:ea typeface="Avenir Next Demi Bold"/>
        <a:cs typeface="Avenir Next Demi Bold"/>
      </a:majorFont>
      <a:minorFont>
        <a:latin typeface="Avenir Next Demi Bold"/>
        <a:ea typeface="Avenir Next Demi Bold"/>
        <a:cs typeface="Avenir Next Demi 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2_ColorGradient">
  <a:themeElements>
    <a:clrScheme name="22_ColorGradien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Avenir Next Demi Bold"/>
        <a:ea typeface="Avenir Next Demi Bold"/>
        <a:cs typeface="Avenir Next Demi Bold"/>
      </a:majorFont>
      <a:minorFont>
        <a:latin typeface="Avenir Next Demi Bold"/>
        <a:ea typeface="Avenir Next Demi Bold"/>
        <a:cs typeface="Avenir Next Demi 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TotalTime>
  <Words>666</Words>
  <Application>Microsoft Macintosh PowerPoint</Application>
  <PresentationFormat>自定义</PresentationFormat>
  <Paragraphs>165</Paragraphs>
  <Slides>25</Slides>
  <Notes>5</Notes>
  <HiddenSlides>0</HiddenSlides>
  <MMClips>2</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25</vt:i4>
      </vt:variant>
    </vt:vector>
  </HeadingPairs>
  <TitlesOfParts>
    <vt:vector size="35" baseType="lpstr">
      <vt:lpstr>FZJunHeiS-DB-GB</vt:lpstr>
      <vt:lpstr>FZYouXian-Z09</vt:lpstr>
      <vt:lpstr>Avenir Next Demi Bold</vt:lpstr>
      <vt:lpstr>Avenir Next Medium</vt:lpstr>
      <vt:lpstr>Avenir Next Regular</vt:lpstr>
      <vt:lpstr>Copenhagen Grotesk</vt:lpstr>
      <vt:lpstr>CopenhagenGrotesk-light</vt:lpstr>
      <vt:lpstr>Corbel</vt:lpstr>
      <vt:lpstr>Helvetica Neue</vt:lpstr>
      <vt:lpstr>22_ColorGradient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童 画</cp:lastModifiedBy>
  <cp:revision>4</cp:revision>
  <dcterms:modified xsi:type="dcterms:W3CDTF">2020-08-22T00:51:10Z</dcterms:modified>
</cp:coreProperties>
</file>